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5143500" cy="9144000"/>
  <p:embeddedFontLst>
    <p:embeddedFont>
      <p:font typeface="Noto Sans"/>
      <p:regular r:id="rId21"/>
      <p:bold r:id="rId22"/>
      <p:italic r:id="rId23"/>
      <p:boldItalic r:id="rId24"/>
    </p:embeddedFont>
    <p:embeddedFont>
      <p:font typeface="Noto Sans JP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OVGssBp/HZU9/PUdiEaISmLOT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NotoSans-bold.fntdata"/><Relationship Id="rId21" Type="http://schemas.openxmlformats.org/officeDocument/2006/relationships/font" Target="fonts/NotoSans-regular.fntdata"/><Relationship Id="rId24" Type="http://schemas.openxmlformats.org/officeDocument/2006/relationships/font" Target="fonts/NotoSans-boldItalic.fntdata"/><Relationship Id="rId23" Type="http://schemas.openxmlformats.org/officeDocument/2006/relationships/font" Target="fonts/Noto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otoSansJP-bold.fntdata"/><Relationship Id="rId25" Type="http://schemas.openxmlformats.org/officeDocument/2006/relationships/font" Target="fonts/NotoSansJP-regular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8d4f0c0a0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38d4f0c0a0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8d4f0c0a0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8be9b69880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38be9b69880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8be9b69880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8d4f0c0a0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38d4f0c0a0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38d4f0c0a0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8d4f0c0a01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g38d4f0c0a01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38d4f0c0a01_0_4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8d4f0c0a01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" name="Google Shape;22;g38d4f0c0a01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g38d4f0c0a01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9" Type="http://schemas.openxmlformats.org/officeDocument/2006/relationships/image" Target="../media/image69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8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70.png"/><Relationship Id="rId13" Type="http://schemas.openxmlformats.org/officeDocument/2006/relationships/image" Target="../media/image68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Relationship Id="rId8" Type="http://schemas.openxmlformats.org/officeDocument/2006/relationships/image" Target="../media/image6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3.png"/><Relationship Id="rId9" Type="http://schemas.openxmlformats.org/officeDocument/2006/relationships/image" Target="../media/image77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Relationship Id="rId7" Type="http://schemas.openxmlformats.org/officeDocument/2006/relationships/image" Target="../media/image71.png"/><Relationship Id="rId8" Type="http://schemas.openxmlformats.org/officeDocument/2006/relationships/image" Target="../media/image7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image" Target="../media/image90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9.png"/><Relationship Id="rId8" Type="http://schemas.openxmlformats.org/officeDocument/2006/relationships/image" Target="../media/image88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4.png"/><Relationship Id="rId1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Relationship Id="rId9" Type="http://schemas.openxmlformats.org/officeDocument/2006/relationships/image" Target="../media/image98.png"/><Relationship Id="rId5" Type="http://schemas.openxmlformats.org/officeDocument/2006/relationships/image" Target="../media/image93.png"/><Relationship Id="rId6" Type="http://schemas.openxmlformats.org/officeDocument/2006/relationships/image" Target="../media/image95.png"/><Relationship Id="rId7" Type="http://schemas.openxmlformats.org/officeDocument/2006/relationships/image" Target="../media/image92.png"/><Relationship Id="rId8" Type="http://schemas.openxmlformats.org/officeDocument/2006/relationships/image" Target="../media/image94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1.png"/><Relationship Id="rId10" Type="http://schemas.openxmlformats.org/officeDocument/2006/relationships/image" Target="../media/image122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9" Type="http://schemas.openxmlformats.org/officeDocument/2006/relationships/image" Target="../media/image123.png"/><Relationship Id="rId5" Type="http://schemas.openxmlformats.org/officeDocument/2006/relationships/image" Target="../media/image111.png"/><Relationship Id="rId6" Type="http://schemas.openxmlformats.org/officeDocument/2006/relationships/image" Target="../media/image115.png"/><Relationship Id="rId7" Type="http://schemas.openxmlformats.org/officeDocument/2006/relationships/image" Target="../media/image112.png"/><Relationship Id="rId8" Type="http://schemas.openxmlformats.org/officeDocument/2006/relationships/image" Target="../media/image1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4.png"/><Relationship Id="rId4" Type="http://schemas.openxmlformats.org/officeDocument/2006/relationships/image" Target="../media/image32.png"/><Relationship Id="rId5" Type="http://schemas.openxmlformats.org/officeDocument/2006/relationships/image" Target="../media/image119.png"/><Relationship Id="rId6" Type="http://schemas.openxmlformats.org/officeDocument/2006/relationships/image" Target="../media/image11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4.png"/><Relationship Id="rId13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20.png"/><Relationship Id="rId1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Relationship Id="rId8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43.png"/><Relationship Id="rId8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5841" y="1317329"/>
            <a:ext cx="2857444" cy="119322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1844247" y="2963000"/>
            <a:ext cx="5455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800"/>
              <a:buFont typeface="Noto Sans"/>
              <a:buNone/>
            </a:pPr>
            <a:r>
              <a:rPr b="1" i="0" lang="en-US" sz="200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Kontrola Wersji dla Przyszłych Projektów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2946150" y="3847025"/>
            <a:ext cx="3251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1350"/>
              <a:buFont typeface="Noto Sans"/>
              <a:buNone/>
            </a:pPr>
            <a:r>
              <a:rPr lang="en-US" sz="1350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Miłosz Baczewski, Mateusz Maszczyński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9" name="Google Shape;409;g38d4f0c0a01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2740" y="0"/>
            <a:ext cx="9144000" cy="537771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8d4f0c0a01_1_0"/>
          <p:cNvSpPr/>
          <p:nvPr/>
        </p:nvSpPr>
        <p:spPr>
          <a:xfrm>
            <a:off x="4636375" y="4072675"/>
            <a:ext cx="4221900" cy="9687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8d4f0c0a01_1_0"/>
          <p:cNvSpPr/>
          <p:nvPr/>
        </p:nvSpPr>
        <p:spPr>
          <a:xfrm>
            <a:off x="4636375" y="2012429"/>
            <a:ext cx="4221900" cy="8655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8d4f0c0a01_1_0"/>
          <p:cNvSpPr/>
          <p:nvPr/>
        </p:nvSpPr>
        <p:spPr>
          <a:xfrm>
            <a:off x="4636375" y="2990949"/>
            <a:ext cx="4221900" cy="9687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8d4f0c0a01_1_0"/>
          <p:cNvSpPr/>
          <p:nvPr/>
        </p:nvSpPr>
        <p:spPr>
          <a:xfrm>
            <a:off x="4633682" y="867900"/>
            <a:ext cx="4221900" cy="1025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8d4f0c0a01_1_0"/>
          <p:cNvSpPr/>
          <p:nvPr/>
        </p:nvSpPr>
        <p:spPr>
          <a:xfrm>
            <a:off x="284275" y="3831550"/>
            <a:ext cx="4221900" cy="12099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8d4f0c0a01_1_0"/>
          <p:cNvSpPr/>
          <p:nvPr/>
        </p:nvSpPr>
        <p:spPr>
          <a:xfrm>
            <a:off x="285825" y="2701175"/>
            <a:ext cx="4221900" cy="1025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8d4f0c0a01_1_0"/>
          <p:cNvSpPr/>
          <p:nvPr/>
        </p:nvSpPr>
        <p:spPr>
          <a:xfrm>
            <a:off x="285825" y="1755475"/>
            <a:ext cx="4221900" cy="8655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8d4f0c0a01_1_0"/>
          <p:cNvSpPr/>
          <p:nvPr/>
        </p:nvSpPr>
        <p:spPr>
          <a:xfrm>
            <a:off x="284275" y="867900"/>
            <a:ext cx="4221900" cy="7830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8d4f0c0a01_1_0"/>
          <p:cNvSpPr/>
          <p:nvPr/>
        </p:nvSpPr>
        <p:spPr>
          <a:xfrm>
            <a:off x="285750" y="285750"/>
            <a:ext cx="8572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Przydatne Komendy Git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19" name="Google Shape;419;g38d4f0c0a01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475" y="97155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38d4f0c0a01_1_0"/>
          <p:cNvSpPr/>
          <p:nvPr/>
        </p:nvSpPr>
        <p:spPr>
          <a:xfrm>
            <a:off x="557213" y="950119"/>
            <a:ext cx="184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Poprawianie ostatniego commita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38d4f0c0a01_1_0"/>
          <p:cNvSpPr/>
          <p:nvPr/>
        </p:nvSpPr>
        <p:spPr>
          <a:xfrm>
            <a:off x="371475" y="1164431"/>
            <a:ext cx="4050600" cy="2157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g38d4f0c0a01_1_0"/>
          <p:cNvSpPr/>
          <p:nvPr/>
        </p:nvSpPr>
        <p:spPr>
          <a:xfrm>
            <a:off x="442913" y="1207294"/>
            <a:ext cx="507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commit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g38d4f0c0a01_1_0"/>
          <p:cNvSpPr/>
          <p:nvPr/>
        </p:nvSpPr>
        <p:spPr>
          <a:xfrm>
            <a:off x="974899" y="1207294"/>
            <a:ext cx="3657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--amend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g38d4f0c0a01_1_0"/>
          <p:cNvSpPr/>
          <p:nvPr/>
        </p:nvSpPr>
        <p:spPr>
          <a:xfrm>
            <a:off x="1367912" y="1207294"/>
            <a:ext cx="1280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-m "Poprawiona wiadomość" 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g38d4f0c0a01_1_0"/>
          <p:cNvSpPr/>
          <p:nvPr/>
        </p:nvSpPr>
        <p:spPr>
          <a:xfrm>
            <a:off x="371475" y="1423029"/>
            <a:ext cx="40506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Zmienia wiadomość ostatniego commita lub dodaje zapomniane pliki.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26" name="Google Shape;426;g38d4f0c0a01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475" y="1822354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8d4f0c0a01_1_0"/>
          <p:cNvSpPr/>
          <p:nvPr/>
        </p:nvSpPr>
        <p:spPr>
          <a:xfrm>
            <a:off x="557213" y="1800923"/>
            <a:ext cx="1349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Cofanie zmian w plikach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38d4f0c0a01_1_0"/>
          <p:cNvSpPr/>
          <p:nvPr/>
        </p:nvSpPr>
        <p:spPr>
          <a:xfrm>
            <a:off x="371475" y="2015235"/>
            <a:ext cx="4050600" cy="3456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8d4f0c0a01_1_0"/>
          <p:cNvSpPr/>
          <p:nvPr/>
        </p:nvSpPr>
        <p:spPr>
          <a:xfrm>
            <a:off x="442928" y="2058100"/>
            <a:ext cx="612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restore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g38d4f0c0a01_1_0"/>
          <p:cNvSpPr/>
          <p:nvPr/>
        </p:nvSpPr>
        <p:spPr>
          <a:xfrm>
            <a:off x="989038" y="2058100"/>
            <a:ext cx="665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plik.txt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g38d4f0c0a01_1_0"/>
          <p:cNvSpPr/>
          <p:nvPr/>
        </p:nvSpPr>
        <p:spPr>
          <a:xfrm>
            <a:off x="442927" y="2188100"/>
            <a:ext cx="568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restore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g38d4f0c0a01_1_0"/>
          <p:cNvSpPr/>
          <p:nvPr/>
        </p:nvSpPr>
        <p:spPr>
          <a:xfrm>
            <a:off x="996796" y="2188100"/>
            <a:ext cx="50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--staged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g38d4f0c0a01_1_0"/>
          <p:cNvSpPr/>
          <p:nvPr/>
        </p:nvSpPr>
        <p:spPr>
          <a:xfrm>
            <a:off x="1380725" y="2188100"/>
            <a:ext cx="664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plik.txt 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g38d4f0c0a01_1_0"/>
          <p:cNvSpPr/>
          <p:nvPr/>
        </p:nvSpPr>
        <p:spPr>
          <a:xfrm>
            <a:off x="371475" y="2400272"/>
            <a:ext cx="2045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Przywraca plik do stanu z ostatniego commita.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38d4f0c0a01_1_0"/>
          <p:cNvSpPr/>
          <p:nvPr/>
        </p:nvSpPr>
        <p:spPr>
          <a:xfrm>
            <a:off x="2318849" y="2400272"/>
            <a:ext cx="445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Arial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Arial"/>
                <a:ea typeface="Arial"/>
                <a:cs typeface="Arial"/>
                <a:sym typeface="Arial"/>
              </a:rPr>
              <a:t>--staged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38d4f0c0a01_1_0"/>
          <p:cNvSpPr/>
          <p:nvPr/>
        </p:nvSpPr>
        <p:spPr>
          <a:xfrm>
            <a:off x="2666943" y="2400272"/>
            <a:ext cx="1020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usuwa ze staging area.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7" name="Google Shape;437;g38d4f0c0a01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475" y="2803168"/>
            <a:ext cx="11251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8d4f0c0a01_1_0"/>
          <p:cNvSpPr/>
          <p:nvPr/>
        </p:nvSpPr>
        <p:spPr>
          <a:xfrm>
            <a:off x="541139" y="2781737"/>
            <a:ext cx="1236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Zarządzanie gałęziami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38d4f0c0a01_1_0"/>
          <p:cNvSpPr/>
          <p:nvPr/>
        </p:nvSpPr>
        <p:spPr>
          <a:xfrm>
            <a:off x="371475" y="2996050"/>
            <a:ext cx="4050600" cy="4758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8d4f0c0a01_1_0"/>
          <p:cNvSpPr/>
          <p:nvPr/>
        </p:nvSpPr>
        <p:spPr>
          <a:xfrm>
            <a:off x="442913" y="3038912"/>
            <a:ext cx="4764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branch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g38d4f0c0a01_1_0"/>
          <p:cNvSpPr/>
          <p:nvPr/>
        </p:nvSpPr>
        <p:spPr>
          <a:xfrm>
            <a:off x="943610" y="3038900"/>
            <a:ext cx="167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-a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g38d4f0c0a01_1_0"/>
          <p:cNvSpPr/>
          <p:nvPr/>
        </p:nvSpPr>
        <p:spPr>
          <a:xfrm>
            <a:off x="442913" y="3168923"/>
            <a:ext cx="4764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branch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g38d4f0c0a01_1_0"/>
          <p:cNvSpPr/>
          <p:nvPr/>
        </p:nvSpPr>
        <p:spPr>
          <a:xfrm>
            <a:off x="943608" y="3168925"/>
            <a:ext cx="167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-d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4" name="Google Shape;444;g38d4f0c0a01_1_0"/>
          <p:cNvSpPr/>
          <p:nvPr/>
        </p:nvSpPr>
        <p:spPr>
          <a:xfrm>
            <a:off x="1030625" y="3168925"/>
            <a:ext cx="876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nazwa-galezi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5" name="Google Shape;445;g38d4f0c0a01_1_0"/>
          <p:cNvSpPr/>
          <p:nvPr/>
        </p:nvSpPr>
        <p:spPr>
          <a:xfrm>
            <a:off x="442913" y="3298934"/>
            <a:ext cx="4764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branch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g38d4f0c0a01_1_0"/>
          <p:cNvSpPr/>
          <p:nvPr/>
        </p:nvSpPr>
        <p:spPr>
          <a:xfrm>
            <a:off x="943589" y="3298934"/>
            <a:ext cx="1167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-m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g38d4f0c0a01_1_0"/>
          <p:cNvSpPr/>
          <p:nvPr/>
        </p:nvSpPr>
        <p:spPr>
          <a:xfrm>
            <a:off x="1087723" y="3298925"/>
            <a:ext cx="692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stara nowa 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8" name="Google Shape;448;g38d4f0c0a01_1_0"/>
          <p:cNvSpPr/>
          <p:nvPr/>
        </p:nvSpPr>
        <p:spPr>
          <a:xfrm>
            <a:off x="371475" y="3511097"/>
            <a:ext cx="11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Arial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Arial"/>
                <a:ea typeface="Arial"/>
                <a:cs typeface="Arial"/>
                <a:sym typeface="Arial"/>
              </a:rPr>
              <a:t>-a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38d4f0c0a01_1_0"/>
          <p:cNvSpPr/>
          <p:nvPr/>
        </p:nvSpPr>
        <p:spPr>
          <a:xfrm>
            <a:off x="482929" y="3511097"/>
            <a:ext cx="814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wszystkie gałęzie,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38d4f0c0a01_1_0"/>
          <p:cNvSpPr/>
          <p:nvPr/>
        </p:nvSpPr>
        <p:spPr>
          <a:xfrm>
            <a:off x="1297316" y="3511097"/>
            <a:ext cx="11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Arial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Arial"/>
                <a:ea typeface="Arial"/>
                <a:cs typeface="Arial"/>
                <a:sym typeface="Arial"/>
              </a:rPr>
              <a:t>-d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38d4f0c0a01_1_0"/>
          <p:cNvSpPr/>
          <p:nvPr/>
        </p:nvSpPr>
        <p:spPr>
          <a:xfrm>
            <a:off x="1408770" y="3511097"/>
            <a:ext cx="357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usuwa,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38d4f0c0a01_1_0"/>
          <p:cNvSpPr/>
          <p:nvPr/>
        </p:nvSpPr>
        <p:spPr>
          <a:xfrm>
            <a:off x="1766320" y="3511097"/>
            <a:ext cx="11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Arial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Arial"/>
                <a:ea typeface="Arial"/>
                <a:cs typeface="Arial"/>
                <a:sym typeface="Arial"/>
              </a:rPr>
              <a:t>-m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38d4f0c0a01_1_0"/>
          <p:cNvSpPr/>
          <p:nvPr/>
        </p:nvSpPr>
        <p:spPr>
          <a:xfrm>
            <a:off x="1877774" y="3511097"/>
            <a:ext cx="692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zmienia nazwę.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54" name="Google Shape;454;g38d4f0c0a01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475" y="3913994"/>
            <a:ext cx="11251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38d4f0c0a01_1_0"/>
          <p:cNvSpPr/>
          <p:nvPr/>
        </p:nvSpPr>
        <p:spPr>
          <a:xfrm>
            <a:off x="541139" y="3892562"/>
            <a:ext cx="960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Tagowanie wersji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38d4f0c0a01_1_0"/>
          <p:cNvSpPr/>
          <p:nvPr/>
        </p:nvSpPr>
        <p:spPr>
          <a:xfrm>
            <a:off x="371475" y="4106875"/>
            <a:ext cx="4050600" cy="3456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8d4f0c0a01_1_0"/>
          <p:cNvSpPr/>
          <p:nvPr/>
        </p:nvSpPr>
        <p:spPr>
          <a:xfrm>
            <a:off x="442933" y="4149725"/>
            <a:ext cx="516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tag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g38d4f0c0a01_1_0"/>
          <p:cNvSpPr/>
          <p:nvPr/>
        </p:nvSpPr>
        <p:spPr>
          <a:xfrm>
            <a:off x="792415" y="4149725"/>
            <a:ext cx="516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v1.0.0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9" name="Google Shape;459;g38d4f0c0a01_1_0"/>
          <p:cNvSpPr/>
          <p:nvPr/>
        </p:nvSpPr>
        <p:spPr>
          <a:xfrm>
            <a:off x="442935" y="4279750"/>
            <a:ext cx="568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tag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g38d4f0c0a01_1_0"/>
          <p:cNvSpPr/>
          <p:nvPr/>
        </p:nvSpPr>
        <p:spPr>
          <a:xfrm>
            <a:off x="822742" y="4279750"/>
            <a:ext cx="10797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-a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g38d4f0c0a01_1_0"/>
          <p:cNvSpPr/>
          <p:nvPr/>
        </p:nvSpPr>
        <p:spPr>
          <a:xfrm>
            <a:off x="943800" y="4284178"/>
            <a:ext cx="5340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v1.0.0 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g38d4f0c0a01_1_0"/>
          <p:cNvSpPr/>
          <p:nvPr/>
        </p:nvSpPr>
        <p:spPr>
          <a:xfrm>
            <a:off x="1350207" y="4303507"/>
            <a:ext cx="33420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-m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g38d4f0c0a01_1_0"/>
          <p:cNvSpPr/>
          <p:nvPr/>
        </p:nvSpPr>
        <p:spPr>
          <a:xfrm>
            <a:off x="1470596" y="4282890"/>
            <a:ext cx="10797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"Wersja 1.0" 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g38d4f0c0a01_1_0"/>
          <p:cNvSpPr/>
          <p:nvPr/>
        </p:nvSpPr>
        <p:spPr>
          <a:xfrm>
            <a:off x="371475" y="4491912"/>
            <a:ext cx="13527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Tworzy tag dla wersji projektu.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38d4f0c0a01_1_0"/>
          <p:cNvSpPr/>
          <p:nvPr/>
        </p:nvSpPr>
        <p:spPr>
          <a:xfrm>
            <a:off x="1724127" y="4491912"/>
            <a:ext cx="11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Arial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Arial"/>
                <a:ea typeface="Arial"/>
                <a:cs typeface="Arial"/>
                <a:sym typeface="Arial"/>
              </a:rPr>
              <a:t>-a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38d4f0c0a01_1_0"/>
          <p:cNvSpPr/>
          <p:nvPr/>
        </p:nvSpPr>
        <p:spPr>
          <a:xfrm>
            <a:off x="1835581" y="4491912"/>
            <a:ext cx="10290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tworzy tag z adnotacją.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67" name="Google Shape;467;g38d4f0c0a01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22019" y="97155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38d4f0c0a01_1_0"/>
          <p:cNvSpPr/>
          <p:nvPr/>
        </p:nvSpPr>
        <p:spPr>
          <a:xfrm>
            <a:off x="4907756" y="950119"/>
            <a:ext cx="1190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Porównywanie zmian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38d4f0c0a01_1_0"/>
          <p:cNvSpPr/>
          <p:nvPr/>
        </p:nvSpPr>
        <p:spPr>
          <a:xfrm>
            <a:off x="4722019" y="1164431"/>
            <a:ext cx="4050600" cy="4758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8d4f0c0a01_1_0"/>
          <p:cNvSpPr/>
          <p:nvPr/>
        </p:nvSpPr>
        <p:spPr>
          <a:xfrm>
            <a:off x="4793450" y="1207300"/>
            <a:ext cx="413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diff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g38d4f0c0a01_1_0"/>
          <p:cNvSpPr/>
          <p:nvPr/>
        </p:nvSpPr>
        <p:spPr>
          <a:xfrm>
            <a:off x="4793450" y="1337310"/>
            <a:ext cx="413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diff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2" name="Google Shape;472;g38d4f0c0a01_1_0"/>
          <p:cNvSpPr/>
          <p:nvPr/>
        </p:nvSpPr>
        <p:spPr>
          <a:xfrm>
            <a:off x="5238418" y="1337310"/>
            <a:ext cx="4740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--staged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g38d4f0c0a01_1_0"/>
          <p:cNvSpPr/>
          <p:nvPr/>
        </p:nvSpPr>
        <p:spPr>
          <a:xfrm>
            <a:off x="4793450" y="1467320"/>
            <a:ext cx="413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diff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4" name="Google Shape;474;g38d4f0c0a01_1_0"/>
          <p:cNvSpPr/>
          <p:nvPr/>
        </p:nvSpPr>
        <p:spPr>
          <a:xfrm>
            <a:off x="5206292" y="1467320"/>
            <a:ext cx="814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galaz1 galaz2 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g38d4f0c0a01_1_0"/>
          <p:cNvSpPr/>
          <p:nvPr/>
        </p:nvSpPr>
        <p:spPr>
          <a:xfrm>
            <a:off x="4722019" y="1679479"/>
            <a:ext cx="2140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Pokazuje różnice. Bez opcji - niezacommitowane,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38d4f0c0a01_1_0"/>
          <p:cNvSpPr/>
          <p:nvPr/>
        </p:nvSpPr>
        <p:spPr>
          <a:xfrm>
            <a:off x="6758862" y="1679479"/>
            <a:ext cx="445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Arial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Arial"/>
                <a:ea typeface="Arial"/>
                <a:cs typeface="Arial"/>
                <a:sym typeface="Arial"/>
              </a:rPr>
              <a:t>--staged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38d4f0c0a01_1_0"/>
          <p:cNvSpPr/>
          <p:nvPr/>
        </p:nvSpPr>
        <p:spPr>
          <a:xfrm>
            <a:off x="7088639" y="1679479"/>
            <a:ext cx="743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w staging area.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78" name="Google Shape;478;g38d4f0c0a01_1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22019" y="2082375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38d4f0c0a01_1_0"/>
          <p:cNvSpPr/>
          <p:nvPr/>
        </p:nvSpPr>
        <p:spPr>
          <a:xfrm>
            <a:off x="4907756" y="2060944"/>
            <a:ext cx="1285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Przeszukiwanie historii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38d4f0c0a01_1_0"/>
          <p:cNvSpPr/>
          <p:nvPr/>
        </p:nvSpPr>
        <p:spPr>
          <a:xfrm>
            <a:off x="4722019" y="2275256"/>
            <a:ext cx="4050600" cy="3456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8d4f0c0a01_1_0"/>
          <p:cNvSpPr/>
          <p:nvPr/>
        </p:nvSpPr>
        <p:spPr>
          <a:xfrm>
            <a:off x="4793450" y="2318121"/>
            <a:ext cx="393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log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g38d4f0c0a01_1_0"/>
          <p:cNvSpPr/>
          <p:nvPr/>
        </p:nvSpPr>
        <p:spPr>
          <a:xfrm>
            <a:off x="5176573" y="2318121"/>
            <a:ext cx="5097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--oneline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g38d4f0c0a01_1_0"/>
          <p:cNvSpPr/>
          <p:nvPr/>
        </p:nvSpPr>
        <p:spPr>
          <a:xfrm>
            <a:off x="4793450" y="2448132"/>
            <a:ext cx="393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log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g38d4f0c0a01_1_0"/>
          <p:cNvSpPr/>
          <p:nvPr/>
        </p:nvSpPr>
        <p:spPr>
          <a:xfrm>
            <a:off x="5176573" y="2448132"/>
            <a:ext cx="670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--graph --all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g38d4f0c0a01_1_0"/>
          <p:cNvSpPr/>
          <p:nvPr/>
        </p:nvSpPr>
        <p:spPr>
          <a:xfrm>
            <a:off x="4722019" y="2660293"/>
            <a:ext cx="50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Arial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Arial"/>
                <a:ea typeface="Arial"/>
                <a:cs typeface="Arial"/>
                <a:sym typeface="Arial"/>
              </a:rPr>
              <a:t>--oneline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38d4f0c0a01_1_0"/>
          <p:cNvSpPr/>
          <p:nvPr/>
        </p:nvSpPr>
        <p:spPr>
          <a:xfrm>
            <a:off x="5095311" y="2660293"/>
            <a:ext cx="664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zwięzły widok,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38d4f0c0a01_1_0"/>
          <p:cNvSpPr/>
          <p:nvPr/>
        </p:nvSpPr>
        <p:spPr>
          <a:xfrm>
            <a:off x="5759513" y="2660293"/>
            <a:ext cx="3900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Arial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Arial"/>
                <a:ea typeface="Arial"/>
                <a:cs typeface="Arial"/>
                <a:sym typeface="Arial"/>
              </a:rPr>
              <a:t>--graph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38d4f0c0a01_1_0"/>
          <p:cNvSpPr/>
          <p:nvPr/>
        </p:nvSpPr>
        <p:spPr>
          <a:xfrm>
            <a:off x="6057986" y="2660293"/>
            <a:ext cx="134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graficzna reprezentacja gałęzi.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9" name="Google Shape;489;g38d4f0c0a01_1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22019" y="306319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38d4f0c0a01_1_0"/>
          <p:cNvSpPr/>
          <p:nvPr/>
        </p:nvSpPr>
        <p:spPr>
          <a:xfrm>
            <a:off x="4907756" y="3041759"/>
            <a:ext cx="1874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Tymczasowe przechowanie zmian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38d4f0c0a01_1_0"/>
          <p:cNvSpPr/>
          <p:nvPr/>
        </p:nvSpPr>
        <p:spPr>
          <a:xfrm>
            <a:off x="4722019" y="3256071"/>
            <a:ext cx="4050600" cy="4758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8d4f0c0a01_1_0"/>
          <p:cNvSpPr/>
          <p:nvPr/>
        </p:nvSpPr>
        <p:spPr>
          <a:xfrm>
            <a:off x="4793450" y="3298933"/>
            <a:ext cx="5340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stash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Google Shape;493;g38d4f0c0a01_1_0"/>
          <p:cNvSpPr/>
          <p:nvPr/>
        </p:nvSpPr>
        <p:spPr>
          <a:xfrm>
            <a:off x="4793450" y="3428943"/>
            <a:ext cx="7980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stash pop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g38d4f0c0a01_1_0"/>
          <p:cNvSpPr/>
          <p:nvPr/>
        </p:nvSpPr>
        <p:spPr>
          <a:xfrm>
            <a:off x="4793450" y="3558954"/>
            <a:ext cx="7557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stash list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g38d4f0c0a01_1_0"/>
          <p:cNvSpPr/>
          <p:nvPr/>
        </p:nvSpPr>
        <p:spPr>
          <a:xfrm>
            <a:off x="4722019" y="3771119"/>
            <a:ext cx="1161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Zapisuje zmiany na stosie.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38d4f0c0a01_1_0"/>
          <p:cNvSpPr/>
          <p:nvPr/>
        </p:nvSpPr>
        <p:spPr>
          <a:xfrm>
            <a:off x="5883827" y="3771119"/>
            <a:ext cx="167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Arial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Arial"/>
                <a:ea typeface="Arial"/>
                <a:cs typeface="Arial"/>
                <a:sym typeface="Arial"/>
              </a:rPr>
              <a:t>pop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38d4f0c0a01_1_0"/>
          <p:cNvSpPr/>
          <p:nvPr/>
        </p:nvSpPr>
        <p:spPr>
          <a:xfrm>
            <a:off x="6051007" y="3771119"/>
            <a:ext cx="1203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przywraca ostatnie zmiany.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98" name="Google Shape;498;g38d4f0c0a01_1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22019" y="4174015"/>
            <a:ext cx="11251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38d4f0c0a01_1_0"/>
          <p:cNvSpPr/>
          <p:nvPr/>
        </p:nvSpPr>
        <p:spPr>
          <a:xfrm>
            <a:off x="4891683" y="4152584"/>
            <a:ext cx="1044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Cofanie commitów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38d4f0c0a01_1_0"/>
          <p:cNvSpPr/>
          <p:nvPr/>
        </p:nvSpPr>
        <p:spPr>
          <a:xfrm>
            <a:off x="4722019" y="4366896"/>
            <a:ext cx="4050600" cy="4758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8d4f0c0a01_1_0"/>
          <p:cNvSpPr/>
          <p:nvPr/>
        </p:nvSpPr>
        <p:spPr>
          <a:xfrm>
            <a:off x="4793450" y="4409755"/>
            <a:ext cx="516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reset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g38d4f0c0a01_1_0"/>
          <p:cNvSpPr/>
          <p:nvPr/>
        </p:nvSpPr>
        <p:spPr>
          <a:xfrm>
            <a:off x="5268239" y="4409755"/>
            <a:ext cx="300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--soft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g38d4f0c0a01_1_0"/>
          <p:cNvSpPr/>
          <p:nvPr/>
        </p:nvSpPr>
        <p:spPr>
          <a:xfrm>
            <a:off x="5568643" y="4409755"/>
            <a:ext cx="5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HEAD~1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g38d4f0c0a01_1_0"/>
          <p:cNvSpPr/>
          <p:nvPr/>
        </p:nvSpPr>
        <p:spPr>
          <a:xfrm>
            <a:off x="4793450" y="4539764"/>
            <a:ext cx="516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reset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g38d4f0c0a01_1_0"/>
          <p:cNvSpPr/>
          <p:nvPr/>
        </p:nvSpPr>
        <p:spPr>
          <a:xfrm>
            <a:off x="5268239" y="4539764"/>
            <a:ext cx="349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--hard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g38d4f0c0a01_1_0"/>
          <p:cNvSpPr/>
          <p:nvPr/>
        </p:nvSpPr>
        <p:spPr>
          <a:xfrm>
            <a:off x="5617757" y="4539764"/>
            <a:ext cx="5025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HEAD~1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7" name="Google Shape;507;g38d4f0c0a01_1_0"/>
          <p:cNvSpPr/>
          <p:nvPr/>
        </p:nvSpPr>
        <p:spPr>
          <a:xfrm>
            <a:off x="4793450" y="4669775"/>
            <a:ext cx="578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revert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8" name="Google Shape;508;g38d4f0c0a01_1_0"/>
          <p:cNvSpPr/>
          <p:nvPr/>
        </p:nvSpPr>
        <p:spPr>
          <a:xfrm>
            <a:off x="5304688" y="4669775"/>
            <a:ext cx="793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Noto Sans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commit-hash 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9" name="Google Shape;509;g38d4f0c0a01_1_0"/>
          <p:cNvSpPr/>
          <p:nvPr/>
        </p:nvSpPr>
        <p:spPr>
          <a:xfrm>
            <a:off x="4722019" y="4881944"/>
            <a:ext cx="334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Arial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Arial"/>
                <a:ea typeface="Arial"/>
                <a:cs typeface="Arial"/>
                <a:sym typeface="Arial"/>
              </a:rPr>
              <a:t>--soft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38d4f0c0a01_1_0"/>
          <p:cNvSpPr/>
          <p:nvPr/>
        </p:nvSpPr>
        <p:spPr>
          <a:xfrm>
            <a:off x="4970734" y="4881944"/>
            <a:ext cx="1497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cofa commit, zachowując zmiany.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38d4f0c0a01_1_0"/>
          <p:cNvSpPr/>
          <p:nvPr/>
        </p:nvSpPr>
        <p:spPr>
          <a:xfrm>
            <a:off x="6393717" y="4881944"/>
            <a:ext cx="3342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Arial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Arial"/>
                <a:ea typeface="Arial"/>
                <a:cs typeface="Arial"/>
                <a:sym typeface="Arial"/>
              </a:rPr>
              <a:t>--hard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38d4f0c0a01_1_0"/>
          <p:cNvSpPr/>
          <p:nvPr/>
        </p:nvSpPr>
        <p:spPr>
          <a:xfrm>
            <a:off x="6656565" y="4881944"/>
            <a:ext cx="665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usuwa zmiany. 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8be9b69880_0_35"/>
          <p:cNvSpPr/>
          <p:nvPr/>
        </p:nvSpPr>
        <p:spPr>
          <a:xfrm>
            <a:off x="279800" y="950000"/>
            <a:ext cx="4197000" cy="23574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9" name="Google Shape;519;g38be9b69880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38be9b69880_0_35"/>
          <p:cNvSpPr/>
          <p:nvPr/>
        </p:nvSpPr>
        <p:spPr>
          <a:xfrm>
            <a:off x="4628600" y="964425"/>
            <a:ext cx="4197000" cy="2364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38be9b69880_0_35"/>
          <p:cNvSpPr/>
          <p:nvPr/>
        </p:nvSpPr>
        <p:spPr>
          <a:xfrm>
            <a:off x="312500" y="964425"/>
            <a:ext cx="4131600" cy="1695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8be9b69880_0_35"/>
          <p:cNvSpPr/>
          <p:nvPr/>
        </p:nvSpPr>
        <p:spPr>
          <a:xfrm>
            <a:off x="285750" y="285750"/>
            <a:ext cx="8572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GitHub - Platforma dla Programistów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23" name="Google Shape;523;g38be9b69880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4975" y="964437"/>
            <a:ext cx="1106650" cy="11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38be9b69880_0_35"/>
          <p:cNvSpPr/>
          <p:nvPr/>
        </p:nvSpPr>
        <p:spPr>
          <a:xfrm>
            <a:off x="494138" y="2106385"/>
            <a:ext cx="3768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Największa platforma hostingowa dla repozytoriów Git, należąca do Microsoft od 2018 roku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5" name="Google Shape;525;g38be9b69880_0_35"/>
          <p:cNvGrpSpPr/>
          <p:nvPr/>
        </p:nvGrpSpPr>
        <p:grpSpPr>
          <a:xfrm>
            <a:off x="312500" y="2777750"/>
            <a:ext cx="4131600" cy="2158500"/>
            <a:chOff x="312500" y="2887225"/>
            <a:chExt cx="4131600" cy="2158500"/>
          </a:xfrm>
        </p:grpSpPr>
        <p:sp>
          <p:nvSpPr>
            <p:cNvPr id="526" name="Google Shape;526;g38be9b69880_0_35"/>
            <p:cNvSpPr/>
            <p:nvPr/>
          </p:nvSpPr>
          <p:spPr>
            <a:xfrm>
              <a:off x="312500" y="2887225"/>
              <a:ext cx="4131600" cy="2158500"/>
            </a:xfrm>
            <a:prstGeom prst="roundRect">
              <a:avLst>
                <a:gd fmla="val 7696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38be9b69880_0_35"/>
            <p:cNvSpPr/>
            <p:nvPr/>
          </p:nvSpPr>
          <p:spPr>
            <a:xfrm>
              <a:off x="2519000" y="4202675"/>
              <a:ext cx="1739700" cy="700200"/>
            </a:xfrm>
            <a:prstGeom prst="roundRect">
              <a:avLst>
                <a:gd fmla="val 7696" name="adj"/>
              </a:avLst>
            </a:prstGeom>
            <a:solidFill>
              <a:srgbClr val="EBF8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38be9b69880_0_35"/>
            <p:cNvSpPr/>
            <p:nvPr/>
          </p:nvSpPr>
          <p:spPr>
            <a:xfrm>
              <a:off x="2528600" y="3395350"/>
              <a:ext cx="1739700" cy="700200"/>
            </a:xfrm>
            <a:prstGeom prst="roundRect">
              <a:avLst>
                <a:gd fmla="val 7696" name="adj"/>
              </a:avLst>
            </a:prstGeom>
            <a:solidFill>
              <a:srgbClr val="EBF8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38be9b69880_0_35"/>
            <p:cNvSpPr/>
            <p:nvPr/>
          </p:nvSpPr>
          <p:spPr>
            <a:xfrm>
              <a:off x="428675" y="4202675"/>
              <a:ext cx="1902000" cy="700200"/>
            </a:xfrm>
            <a:prstGeom prst="roundRect">
              <a:avLst>
                <a:gd fmla="val 7696" name="adj"/>
              </a:avLst>
            </a:prstGeom>
            <a:solidFill>
              <a:srgbClr val="EBF8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g38be9b69880_0_35"/>
            <p:cNvSpPr/>
            <p:nvPr/>
          </p:nvSpPr>
          <p:spPr>
            <a:xfrm>
              <a:off x="428625" y="3395350"/>
              <a:ext cx="1902000" cy="700200"/>
            </a:xfrm>
            <a:prstGeom prst="roundRect">
              <a:avLst>
                <a:gd fmla="val 7696" name="adj"/>
              </a:avLst>
            </a:prstGeom>
            <a:solidFill>
              <a:srgbClr val="EBF8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531" name="Google Shape;531;g38be9b69880_0_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8675" y="3112144"/>
              <a:ext cx="171450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g38be9b69880_0_35"/>
            <p:cNvSpPr/>
            <p:nvPr/>
          </p:nvSpPr>
          <p:spPr>
            <a:xfrm>
              <a:off x="671579" y="3069275"/>
              <a:ext cx="1902000" cy="2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D3748"/>
                </a:buClr>
                <a:buSzPts val="1350"/>
                <a:buFont typeface="Noto Sans"/>
                <a:buNone/>
              </a:pPr>
              <a:r>
                <a:rPr b="1" i="0" lang="en-US" sz="1350" u="none" cap="none" strike="noStrike">
                  <a:solidFill>
                    <a:srgbClr val="2D3748"/>
                  </a:solidFill>
                  <a:latin typeface="Noto Sans"/>
                  <a:ea typeface="Noto Sans"/>
                  <a:cs typeface="Noto Sans"/>
                  <a:sym typeface="Noto Sans"/>
                </a:rPr>
                <a:t> Statystyki GitHub </a:t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g38be9b69880_0_35"/>
            <p:cNvSpPr/>
            <p:nvPr/>
          </p:nvSpPr>
          <p:spPr>
            <a:xfrm>
              <a:off x="535781" y="3502619"/>
              <a:ext cx="16878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B6CB0"/>
                </a:buClr>
                <a:buSzPts val="1575"/>
                <a:buFont typeface="Noto Sans"/>
                <a:buNone/>
              </a:pPr>
              <a:r>
                <a:rPr b="1" i="0" lang="en-US" sz="1575" u="none" cap="none" strike="noStrike">
                  <a:solidFill>
                    <a:srgbClr val="2B6CB0"/>
                  </a:solidFill>
                  <a:latin typeface="Noto Sans"/>
                  <a:ea typeface="Noto Sans"/>
                  <a:cs typeface="Noto Sans"/>
                  <a:sym typeface="Noto Sans"/>
                </a:rPr>
                <a:t>100M+</a:t>
              </a:r>
              <a:endPara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g38be9b69880_0_35"/>
            <p:cNvSpPr/>
            <p:nvPr/>
          </p:nvSpPr>
          <p:spPr>
            <a:xfrm>
              <a:off x="535781" y="3838375"/>
              <a:ext cx="1687800" cy="1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A5568"/>
                </a:buClr>
                <a:buSzPts val="732"/>
                <a:buFont typeface="Noto Sans"/>
                <a:buNone/>
              </a:pPr>
              <a:r>
                <a:rPr b="1" i="0" lang="en-US" sz="732" u="none" cap="none" strike="noStrike">
                  <a:solidFill>
                    <a:srgbClr val="4A5568"/>
                  </a:solidFill>
                  <a:latin typeface="Noto Sans"/>
                  <a:ea typeface="Noto Sans"/>
                  <a:cs typeface="Noto Sans"/>
                  <a:sym typeface="Noto Sans"/>
                </a:rPr>
                <a:t>Użytkowników</a:t>
              </a:r>
              <a:endParaRPr b="0" i="0" sz="7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g38be9b69880_0_35"/>
            <p:cNvSpPr/>
            <p:nvPr/>
          </p:nvSpPr>
          <p:spPr>
            <a:xfrm>
              <a:off x="2544961" y="3502619"/>
              <a:ext cx="16878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B6CB0"/>
                </a:buClr>
                <a:buSzPts val="1575"/>
                <a:buFont typeface="Noto Sans"/>
                <a:buNone/>
              </a:pPr>
              <a:r>
                <a:rPr b="1" i="0" lang="en-US" sz="1575" u="none" cap="none" strike="noStrike">
                  <a:solidFill>
                    <a:srgbClr val="2B6CB0"/>
                  </a:solidFill>
                  <a:latin typeface="Noto Sans"/>
                  <a:ea typeface="Noto Sans"/>
                  <a:cs typeface="Noto Sans"/>
                  <a:sym typeface="Noto Sans"/>
                </a:rPr>
                <a:t>420M+</a:t>
              </a:r>
              <a:endPara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g38be9b69880_0_35"/>
            <p:cNvSpPr/>
            <p:nvPr/>
          </p:nvSpPr>
          <p:spPr>
            <a:xfrm>
              <a:off x="2544961" y="3838375"/>
              <a:ext cx="1687800" cy="1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A5568"/>
                </a:buClr>
                <a:buSzPts val="732"/>
                <a:buFont typeface="Noto Sans"/>
                <a:buNone/>
              </a:pPr>
              <a:r>
                <a:rPr b="1" i="0" lang="en-US" sz="732" u="none" cap="none" strike="noStrike">
                  <a:solidFill>
                    <a:srgbClr val="4A5568"/>
                  </a:solidFill>
                  <a:latin typeface="Noto Sans"/>
                  <a:ea typeface="Noto Sans"/>
                  <a:cs typeface="Noto Sans"/>
                  <a:sym typeface="Noto Sans"/>
                </a:rPr>
                <a:t>Repozytoriów</a:t>
              </a:r>
              <a:endParaRPr b="0" i="0" sz="7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g38be9b69880_0_35"/>
            <p:cNvSpPr/>
            <p:nvPr/>
          </p:nvSpPr>
          <p:spPr>
            <a:xfrm>
              <a:off x="535781" y="4309863"/>
              <a:ext cx="16878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B6CB0"/>
                </a:buClr>
                <a:buSzPts val="1575"/>
                <a:buFont typeface="Noto Sans"/>
                <a:buNone/>
              </a:pPr>
              <a:r>
                <a:rPr b="1" i="0" lang="en-US" sz="1575" u="none" cap="none" strike="noStrike">
                  <a:solidFill>
                    <a:srgbClr val="2B6CB0"/>
                  </a:solidFill>
                  <a:latin typeface="Noto Sans"/>
                  <a:ea typeface="Noto Sans"/>
                  <a:cs typeface="Noto Sans"/>
                  <a:sym typeface="Noto Sans"/>
                </a:rPr>
                <a:t>90M+</a:t>
              </a:r>
              <a:endPara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g38be9b69880_0_35"/>
            <p:cNvSpPr/>
            <p:nvPr/>
          </p:nvSpPr>
          <p:spPr>
            <a:xfrm>
              <a:off x="535781" y="4645619"/>
              <a:ext cx="1687800" cy="1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A5568"/>
                </a:buClr>
                <a:buSzPts val="732"/>
                <a:buFont typeface="Noto Sans"/>
                <a:buNone/>
              </a:pPr>
              <a:r>
                <a:rPr b="1" i="0" lang="en-US" sz="732" u="none" cap="none" strike="noStrike">
                  <a:solidFill>
                    <a:srgbClr val="4A5568"/>
                  </a:solidFill>
                  <a:latin typeface="Noto Sans"/>
                  <a:ea typeface="Noto Sans"/>
                  <a:cs typeface="Noto Sans"/>
                  <a:sym typeface="Noto Sans"/>
                </a:rPr>
                <a:t>Projektów</a:t>
              </a:r>
              <a:endParaRPr b="0" i="0" sz="7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g38be9b69880_0_35"/>
            <p:cNvSpPr/>
            <p:nvPr/>
          </p:nvSpPr>
          <p:spPr>
            <a:xfrm>
              <a:off x="2544961" y="4309863"/>
              <a:ext cx="16878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B6CB0"/>
                </a:buClr>
                <a:buSzPts val="1575"/>
                <a:buFont typeface="Noto Sans"/>
                <a:buNone/>
              </a:pPr>
              <a:r>
                <a:rPr b="1" i="0" lang="en-US" sz="1575" u="none" cap="none" strike="noStrike">
                  <a:solidFill>
                    <a:srgbClr val="2B6CB0"/>
                  </a:solidFill>
                  <a:latin typeface="Noto Sans"/>
                  <a:ea typeface="Noto Sans"/>
                  <a:cs typeface="Noto Sans"/>
                  <a:sym typeface="Noto Sans"/>
                </a:rPr>
                <a:t>330M+</a:t>
              </a:r>
              <a:endPara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g38be9b69880_0_35"/>
            <p:cNvSpPr/>
            <p:nvPr/>
          </p:nvSpPr>
          <p:spPr>
            <a:xfrm>
              <a:off x="2544961" y="4645619"/>
              <a:ext cx="1687800" cy="1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A5568"/>
                </a:buClr>
                <a:buSzPts val="732"/>
                <a:buFont typeface="Noto Sans"/>
                <a:buNone/>
              </a:pPr>
              <a:r>
                <a:rPr b="1" i="0" lang="en-US" sz="732" u="none" cap="none" strike="noStrike">
                  <a:solidFill>
                    <a:srgbClr val="4A5568"/>
                  </a:solidFill>
                  <a:latin typeface="Noto Sans"/>
                  <a:ea typeface="Noto Sans"/>
                  <a:cs typeface="Noto Sans"/>
                  <a:sym typeface="Noto Sans"/>
                </a:rPr>
                <a:t>Pull Requestów rocznie</a:t>
              </a:r>
              <a:endParaRPr b="0" i="0" sz="7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reencoded.png" id="541" name="Google Shape;541;g38be9b69880_0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6622" y="1236576"/>
            <a:ext cx="192881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38be9b69880_0_35"/>
          <p:cNvSpPr/>
          <p:nvPr/>
        </p:nvSpPr>
        <p:spPr>
          <a:xfrm>
            <a:off x="5090954" y="1193713"/>
            <a:ext cx="2031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Kluczowe funkcje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43" name="Google Shape;543;g38be9b69880_0_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6622" y="1558043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38be9b69880_0_35"/>
          <p:cNvSpPr/>
          <p:nvPr/>
        </p:nvSpPr>
        <p:spPr>
          <a:xfrm>
            <a:off x="5040934" y="1565188"/>
            <a:ext cx="7674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Pull Requests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38be9b69880_0_35"/>
          <p:cNvSpPr/>
          <p:nvPr/>
        </p:nvSpPr>
        <p:spPr>
          <a:xfrm>
            <a:off x="5808469" y="1565188"/>
            <a:ext cx="2884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mechanizm do przeglądu i dyskusji nad zmianami w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38be9b69880_0_35"/>
          <p:cNvSpPr/>
          <p:nvPr/>
        </p:nvSpPr>
        <p:spPr>
          <a:xfrm>
            <a:off x="5040934" y="1736638"/>
            <a:ext cx="348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kodzie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47" name="Google Shape;547;g38be9b69880_0_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26622" y="197238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38be9b69880_0_35"/>
          <p:cNvSpPr/>
          <p:nvPr/>
        </p:nvSpPr>
        <p:spPr>
          <a:xfrm>
            <a:off x="5040934" y="1979526"/>
            <a:ext cx="357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Issues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38be9b69880_0_35"/>
          <p:cNvSpPr/>
          <p:nvPr/>
        </p:nvSpPr>
        <p:spPr>
          <a:xfrm>
            <a:off x="5398485" y="1979526"/>
            <a:ext cx="2735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system śledzenia błędów i zarządzania zadaniami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0" name="Google Shape;550;g38be9b69880_0_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622" y="2215269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38be9b69880_0_35"/>
          <p:cNvSpPr/>
          <p:nvPr/>
        </p:nvSpPr>
        <p:spPr>
          <a:xfrm>
            <a:off x="5058794" y="2222413"/>
            <a:ext cx="856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GitHub Actions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38be9b69880_0_35"/>
          <p:cNvSpPr/>
          <p:nvPr/>
        </p:nvSpPr>
        <p:spPr>
          <a:xfrm>
            <a:off x="5915374" y="2222413"/>
            <a:ext cx="2268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automatyzacja CI/CD i przepływów pracy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3" name="Google Shape;553;g38be9b69880_0_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26622" y="24581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38be9b69880_0_35"/>
          <p:cNvSpPr/>
          <p:nvPr/>
        </p:nvSpPr>
        <p:spPr>
          <a:xfrm>
            <a:off x="5040934" y="2465301"/>
            <a:ext cx="769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GitHub Pages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38be9b69880_0_35"/>
          <p:cNvSpPr/>
          <p:nvPr/>
        </p:nvSpPr>
        <p:spPr>
          <a:xfrm>
            <a:off x="5810311" y="2465301"/>
            <a:ext cx="2192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darmowy hosting dla stron statycznych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6" name="Google Shape;556;g38be9b69880_0_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26622" y="2701044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38be9b69880_0_35"/>
          <p:cNvSpPr/>
          <p:nvPr/>
        </p:nvSpPr>
        <p:spPr>
          <a:xfrm>
            <a:off x="5040934" y="2708188"/>
            <a:ext cx="465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Security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38be9b69880_0_35"/>
          <p:cNvSpPr/>
          <p:nvPr/>
        </p:nvSpPr>
        <p:spPr>
          <a:xfrm>
            <a:off x="5506729" y="2708188"/>
            <a:ext cx="3105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skanowanie bezpieczeństwa i zarządzanie zależnościami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9" name="Google Shape;559;g38be9b69880_0_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26622" y="2943932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38be9b69880_0_35"/>
          <p:cNvSpPr/>
          <p:nvPr/>
        </p:nvSpPr>
        <p:spPr>
          <a:xfrm>
            <a:off x="5058794" y="2951076"/>
            <a:ext cx="774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Collaboration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38be9b69880_0_35"/>
          <p:cNvSpPr/>
          <p:nvPr/>
        </p:nvSpPr>
        <p:spPr>
          <a:xfrm>
            <a:off x="5833193" y="2951076"/>
            <a:ext cx="2451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narzędzia do pracy zespołowej i code review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38be9b69880_0_35"/>
          <p:cNvSpPr/>
          <p:nvPr/>
        </p:nvSpPr>
        <p:spPr>
          <a:xfrm>
            <a:off x="4628597" y="3489638"/>
            <a:ext cx="4197000" cy="978600"/>
          </a:xfrm>
          <a:prstGeom prst="rect">
            <a:avLst/>
          </a:prstGeom>
          <a:solidFill>
            <a:srgbClr val="EBF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8be9b69880_0_35"/>
          <p:cNvSpPr/>
          <p:nvPr/>
        </p:nvSpPr>
        <p:spPr>
          <a:xfrm>
            <a:off x="4635810" y="3489650"/>
            <a:ext cx="28500" cy="978600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4" name="Google Shape;564;g38be9b69880_0_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84778" y="3636866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8be9b69880_0_35"/>
          <p:cNvSpPr/>
          <p:nvPr/>
        </p:nvSpPr>
        <p:spPr>
          <a:xfrm>
            <a:off x="4967925" y="3596793"/>
            <a:ext cx="9114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 Dla studentów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38be9b69880_0_35"/>
          <p:cNvSpPr/>
          <p:nvPr/>
        </p:nvSpPr>
        <p:spPr>
          <a:xfrm>
            <a:off x="4735753" y="3853969"/>
            <a:ext cx="823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GitHub oferuje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38be9b69880_0_35"/>
          <p:cNvSpPr/>
          <p:nvPr/>
        </p:nvSpPr>
        <p:spPr>
          <a:xfrm>
            <a:off x="5559517" y="3853969"/>
            <a:ext cx="179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GitHub Student Developer Pack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38be9b69880_0_35"/>
          <p:cNvSpPr/>
          <p:nvPr/>
        </p:nvSpPr>
        <p:spPr>
          <a:xfrm>
            <a:off x="7251251" y="3851194"/>
            <a:ext cx="1168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darmowy dostęp do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38be9b69880_0_35"/>
          <p:cNvSpPr/>
          <p:nvPr/>
        </p:nvSpPr>
        <p:spPr>
          <a:xfrm>
            <a:off x="4735753" y="4025419"/>
            <a:ext cx="3684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narzędzi premium dla studentów, w tym GitHub Pro, GitHub Copilot 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g38be9b69880_0_35"/>
          <p:cNvSpPr/>
          <p:nvPr/>
        </p:nvSpPr>
        <p:spPr>
          <a:xfrm>
            <a:off x="4735753" y="4196869"/>
            <a:ext cx="692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wiele innych!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6" name="Google Shape;5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0"/>
          <p:cNvSpPr/>
          <p:nvPr/>
        </p:nvSpPr>
        <p:spPr>
          <a:xfrm>
            <a:off x="240750" y="4001050"/>
            <a:ext cx="4166100" cy="1001400"/>
          </a:xfrm>
          <a:prstGeom prst="roundRect">
            <a:avLst>
              <a:gd fmla="val 16310" name="adj"/>
            </a:avLst>
          </a:prstGeom>
          <a:solidFill>
            <a:srgbClr val="EBF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0"/>
          <p:cNvSpPr/>
          <p:nvPr/>
        </p:nvSpPr>
        <p:spPr>
          <a:xfrm>
            <a:off x="240750" y="879225"/>
            <a:ext cx="4166100" cy="29784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0"/>
          <p:cNvSpPr/>
          <p:nvPr/>
        </p:nvSpPr>
        <p:spPr>
          <a:xfrm>
            <a:off x="4542700" y="879225"/>
            <a:ext cx="4396200" cy="4124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0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Bezpieczeństwo w Git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81" name="Google Shape;5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25" y="1064419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"/>
          <p:cNvSpPr/>
          <p:nvPr/>
        </p:nvSpPr>
        <p:spPr>
          <a:xfrm>
            <a:off x="671529" y="1021550"/>
            <a:ext cx="2562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Najczęstsze zagrożenia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83" name="Google Shape;58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13" y="1449238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0"/>
          <p:cNvSpPr/>
          <p:nvPr/>
        </p:nvSpPr>
        <p:spPr>
          <a:xfrm>
            <a:off x="671426" y="1451023"/>
            <a:ext cx="13119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Dane wrażliwe w historii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1983364" y="1451023"/>
            <a:ext cx="22632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hasła, klucze API, tokeny dostępu, które raz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0"/>
          <p:cNvSpPr/>
          <p:nvPr/>
        </p:nvSpPr>
        <p:spPr>
          <a:xfrm>
            <a:off x="671426" y="1601042"/>
            <a:ext cx="24225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commitowane pozostają w historii repozytorium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87" name="Google Shape;58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13" y="1820713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"/>
          <p:cNvSpPr/>
          <p:nvPr/>
        </p:nvSpPr>
        <p:spPr>
          <a:xfrm>
            <a:off x="671426" y="1822498"/>
            <a:ext cx="13380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Nieautoryzowany dostęp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0"/>
          <p:cNvSpPr/>
          <p:nvPr/>
        </p:nvSpPr>
        <p:spPr>
          <a:xfrm>
            <a:off x="2009400" y="1822498"/>
            <a:ext cx="17781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brak odpowiednich uprawnień do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0"/>
          <p:cNvSpPr/>
          <p:nvPr/>
        </p:nvSpPr>
        <p:spPr>
          <a:xfrm>
            <a:off x="671426" y="1972517"/>
            <a:ext cx="29463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repozytoriów lub brak uwierzytelniania dwuskładnikowego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91" name="Google Shape;59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13" y="2192188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0"/>
          <p:cNvSpPr/>
          <p:nvPr/>
        </p:nvSpPr>
        <p:spPr>
          <a:xfrm>
            <a:off x="671426" y="2193973"/>
            <a:ext cx="6609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Złośliwy kod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0"/>
          <p:cNvSpPr/>
          <p:nvPr/>
        </p:nvSpPr>
        <p:spPr>
          <a:xfrm>
            <a:off x="1332278" y="2193973"/>
            <a:ext cx="29436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wprowadzanie szkodliwego kodu przez nieautoryzowane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0"/>
          <p:cNvSpPr/>
          <p:nvPr/>
        </p:nvSpPr>
        <p:spPr>
          <a:xfrm>
            <a:off x="671426" y="2343992"/>
            <a:ext cx="14532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osoby lub poprzez zależności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95" name="Google Shape;59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13" y="2563663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0"/>
          <p:cNvSpPr/>
          <p:nvPr/>
        </p:nvSpPr>
        <p:spPr>
          <a:xfrm>
            <a:off x="671426" y="2565448"/>
            <a:ext cx="12597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Ataki typu supply chain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0"/>
          <p:cNvSpPr/>
          <p:nvPr/>
        </p:nvSpPr>
        <p:spPr>
          <a:xfrm>
            <a:off x="1931264" y="2565448"/>
            <a:ext cx="20292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kompromitacja zależności lub narzędzi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0"/>
          <p:cNvSpPr/>
          <p:nvPr/>
        </p:nvSpPr>
        <p:spPr>
          <a:xfrm>
            <a:off x="671426" y="2715467"/>
            <a:ext cx="11517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używanych w projekcie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0"/>
          <p:cNvSpPr/>
          <p:nvPr/>
        </p:nvSpPr>
        <p:spPr>
          <a:xfrm>
            <a:off x="414750" y="2998813"/>
            <a:ext cx="3818100" cy="696600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0"/>
          <p:cNvSpPr/>
          <p:nvPr/>
        </p:nvSpPr>
        <p:spPr>
          <a:xfrm>
            <a:off x="414750" y="2998818"/>
            <a:ext cx="28500" cy="696600"/>
          </a:xfrm>
          <a:prstGeom prst="rect">
            <a:avLst/>
          </a:prstGeom>
          <a:solidFill>
            <a:srgbClr val="E5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01" name="Google Shape;60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200" y="3114867"/>
            <a:ext cx="121444" cy="12144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0"/>
          <p:cNvSpPr/>
          <p:nvPr/>
        </p:nvSpPr>
        <p:spPr>
          <a:xfrm>
            <a:off x="723871" y="3084538"/>
            <a:ext cx="970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53030"/>
              </a:buClr>
              <a:buSzPts val="889"/>
              <a:buFont typeface="Noto Sans"/>
              <a:buNone/>
            </a:pPr>
            <a:r>
              <a:rPr b="1" i="0" lang="en-US" sz="889" u="none" cap="none" strike="noStrike">
                <a:solidFill>
                  <a:srgbClr val="C53030"/>
                </a:solidFill>
                <a:latin typeface="Noto Sans"/>
                <a:ea typeface="Noto Sans"/>
                <a:cs typeface="Noto Sans"/>
                <a:sym typeface="Noto Sans"/>
              </a:rPr>
              <a:t> Pamiętaj! </a:t>
            </a:r>
            <a:endParaRPr b="0" i="0" sz="8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0"/>
          <p:cNvSpPr/>
          <p:nvPr/>
        </p:nvSpPr>
        <p:spPr>
          <a:xfrm>
            <a:off x="586125" y="3274438"/>
            <a:ext cx="3269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Usunięcie pliku z najnowszego commita </a:t>
            </a:r>
            <a:r>
              <a:rPr b="1" lang="en-US" sz="785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nie usuwa go z historii. </a:t>
            </a:r>
            <a:r>
              <a:rPr lang="en-US" sz="785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Dane wrażliwe mogą być nadal dostępne w poprzednich commitach.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04" name="Google Shape;60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4172" y="1064419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0"/>
          <p:cNvSpPr/>
          <p:nvPr/>
        </p:nvSpPr>
        <p:spPr>
          <a:xfrm>
            <a:off x="5025624" y="1021550"/>
            <a:ext cx="3169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Dobre praktyki bezpieczeństwa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06" name="Google Shape;606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247" y="1409100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0"/>
          <p:cNvSpPr/>
          <p:nvPr/>
        </p:nvSpPr>
        <p:spPr>
          <a:xfrm>
            <a:off x="5018484" y="1387673"/>
            <a:ext cx="935915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.gitignore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0"/>
          <p:cNvSpPr/>
          <p:nvPr/>
        </p:nvSpPr>
        <p:spPr>
          <a:xfrm>
            <a:off x="5954399" y="1387673"/>
            <a:ext cx="2355317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ignoruj pliki konfiguracyjne zawierające dane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0"/>
          <p:cNvSpPr/>
          <p:nvPr/>
        </p:nvSpPr>
        <p:spPr>
          <a:xfrm>
            <a:off x="5018484" y="1537692"/>
            <a:ext cx="436773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wrażliwe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0" name="Google Shape;610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247" y="1780576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0"/>
          <p:cNvSpPr/>
          <p:nvPr/>
        </p:nvSpPr>
        <p:spPr>
          <a:xfrm>
            <a:off x="5018484" y="1759148"/>
            <a:ext cx="1603074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Stosuj zmienne środowiskowe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0"/>
          <p:cNvSpPr/>
          <p:nvPr/>
        </p:nvSpPr>
        <p:spPr>
          <a:xfrm>
            <a:off x="6621559" y="1759148"/>
            <a:ext cx="1526893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przechowuj dane wrażliwe w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0"/>
          <p:cNvSpPr/>
          <p:nvPr/>
        </p:nvSpPr>
        <p:spPr>
          <a:xfrm>
            <a:off x="5018484" y="1909167"/>
            <a:ext cx="2280391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zmiennych środowiskowych zamiast w kodzie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4" name="Google Shape;61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247" y="2152051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0"/>
          <p:cNvSpPr/>
          <p:nvPr/>
        </p:nvSpPr>
        <p:spPr>
          <a:xfrm>
            <a:off x="5018484" y="2130623"/>
            <a:ext cx="1622580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menedżerów sekretów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0"/>
          <p:cNvSpPr/>
          <p:nvPr/>
        </p:nvSpPr>
        <p:spPr>
          <a:xfrm>
            <a:off x="6641064" y="2130623"/>
            <a:ext cx="1887150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narzędzia takie jak HashiCorp Vault,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0"/>
          <p:cNvSpPr/>
          <p:nvPr/>
        </p:nvSpPr>
        <p:spPr>
          <a:xfrm>
            <a:off x="5018484" y="2280642"/>
            <a:ext cx="1095896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AWS Secrets Manager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8" name="Google Shape;61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247" y="2523526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0"/>
          <p:cNvSpPr/>
          <p:nvPr/>
        </p:nvSpPr>
        <p:spPr>
          <a:xfrm>
            <a:off x="5018484" y="2502098"/>
            <a:ext cx="2164556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Włącz uwierzytelnianie dwuskładnikowe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0"/>
          <p:cNvSpPr/>
          <p:nvPr/>
        </p:nvSpPr>
        <p:spPr>
          <a:xfrm>
            <a:off x="7183041" y="2502098"/>
            <a:ext cx="1100724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dodatkowa warstwa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0"/>
          <p:cNvSpPr/>
          <p:nvPr/>
        </p:nvSpPr>
        <p:spPr>
          <a:xfrm>
            <a:off x="5018484" y="2652117"/>
            <a:ext cx="1855003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zabezpieczeń dla kont GitHub/GitLab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0"/>
          <p:cNvSpPr/>
          <p:nvPr/>
        </p:nvSpPr>
        <p:spPr>
          <a:xfrm>
            <a:off x="4721975" y="2907500"/>
            <a:ext cx="4043100" cy="19056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0"/>
          <p:cNvSpPr/>
          <p:nvPr/>
        </p:nvSpPr>
        <p:spPr>
          <a:xfrm>
            <a:off x="4897351" y="2966013"/>
            <a:ext cx="2850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0AEC0"/>
              </a:buClr>
              <a:buSzPts val="732"/>
              <a:buFont typeface="Noto Sans"/>
              <a:buNone/>
            </a:pPr>
            <a:r>
              <a:rPr i="1" lang="en-US" sz="732" u="none" cap="none" strike="noStrike">
                <a:solidFill>
                  <a:srgbClr val="A0AEC0"/>
                </a:solidFill>
                <a:latin typeface="Consolas"/>
                <a:ea typeface="Consolas"/>
                <a:cs typeface="Consolas"/>
                <a:sym typeface="Consolas"/>
              </a:rPr>
              <a:t># Przykładowy plik .gitignore dla bezpieczeństwa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10"/>
          <p:cNvSpPr/>
          <p:nvPr/>
        </p:nvSpPr>
        <p:spPr>
          <a:xfrm>
            <a:off x="4897351" y="3129050"/>
            <a:ext cx="2448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0AEC0"/>
              </a:buClr>
              <a:buSzPts val="732"/>
              <a:buFont typeface="Noto Sans"/>
              <a:buNone/>
            </a:pPr>
            <a:r>
              <a:rPr i="1" lang="en-US" sz="732" u="none" cap="none" strike="noStrike">
                <a:solidFill>
                  <a:srgbClr val="A0AEC0"/>
                </a:solidFill>
                <a:latin typeface="Consolas"/>
                <a:ea typeface="Consolas"/>
                <a:cs typeface="Consolas"/>
                <a:sym typeface="Consolas"/>
              </a:rPr>
              <a:t># Pliki konfiguracyjne z danymi wrażliwymi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5" name="Google Shape;625;p10"/>
          <p:cNvSpPr/>
          <p:nvPr/>
        </p:nvSpPr>
        <p:spPr>
          <a:xfrm>
            <a:off x="4897353" y="3269050"/>
            <a:ext cx="936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config.json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6" name="Google Shape;626;p10"/>
          <p:cNvSpPr/>
          <p:nvPr/>
        </p:nvSpPr>
        <p:spPr>
          <a:xfrm>
            <a:off x="4897356" y="3409050"/>
            <a:ext cx="603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.env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7" name="Google Shape;627;p10"/>
          <p:cNvSpPr/>
          <p:nvPr/>
        </p:nvSpPr>
        <p:spPr>
          <a:xfrm>
            <a:off x="4897353" y="3549050"/>
            <a:ext cx="1453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credentials.yml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8" name="Google Shape;628;p10"/>
          <p:cNvSpPr/>
          <p:nvPr/>
        </p:nvSpPr>
        <p:spPr>
          <a:xfrm>
            <a:off x="4897352" y="3721975"/>
            <a:ext cx="1603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0AEC0"/>
              </a:buClr>
              <a:buSzPts val="732"/>
              <a:buFont typeface="Noto Sans"/>
              <a:buNone/>
            </a:pPr>
            <a:r>
              <a:rPr i="1" lang="en-US" sz="732" u="none" cap="none" strike="noStrike">
                <a:solidFill>
                  <a:srgbClr val="A0AEC0"/>
                </a:solidFill>
                <a:latin typeface="Consolas"/>
                <a:ea typeface="Consolas"/>
                <a:cs typeface="Consolas"/>
                <a:sym typeface="Consolas"/>
              </a:rPr>
              <a:t># Klucze i certyfikaty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9" name="Google Shape;629;p10"/>
          <p:cNvSpPr/>
          <p:nvPr/>
        </p:nvSpPr>
        <p:spPr>
          <a:xfrm>
            <a:off x="4897355" y="3861975"/>
            <a:ext cx="789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*.pem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p10"/>
          <p:cNvSpPr/>
          <p:nvPr/>
        </p:nvSpPr>
        <p:spPr>
          <a:xfrm>
            <a:off x="4897356" y="4001975"/>
            <a:ext cx="699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*.key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4897358" y="4141975"/>
            <a:ext cx="1004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*.cert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2" name="Google Shape;632;p10"/>
          <p:cNvSpPr/>
          <p:nvPr/>
        </p:nvSpPr>
        <p:spPr>
          <a:xfrm>
            <a:off x="4889902" y="4314900"/>
            <a:ext cx="1921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0AEC0"/>
              </a:buClr>
              <a:buSzPts val="732"/>
              <a:buFont typeface="Noto Sans"/>
              <a:buNone/>
            </a:pPr>
            <a:r>
              <a:rPr i="1" lang="en-US" sz="732" u="none" cap="none" strike="noStrike">
                <a:solidFill>
                  <a:srgbClr val="A0AEC0"/>
                </a:solidFill>
                <a:latin typeface="Consolas"/>
                <a:ea typeface="Consolas"/>
                <a:cs typeface="Consolas"/>
                <a:sym typeface="Consolas"/>
              </a:rPr>
              <a:t># Logi i pliki tymczasowe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Google Shape;633;p10"/>
          <p:cNvSpPr/>
          <p:nvPr/>
        </p:nvSpPr>
        <p:spPr>
          <a:xfrm>
            <a:off x="4889907" y="4454900"/>
            <a:ext cx="735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*.log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4" name="Google Shape;634;p10"/>
          <p:cNvSpPr/>
          <p:nvPr/>
        </p:nvSpPr>
        <p:spPr>
          <a:xfrm>
            <a:off x="4889917" y="4594900"/>
            <a:ext cx="1527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tmp/ 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635" name="Google Shape;63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257" y="4124342"/>
            <a:ext cx="10715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0"/>
          <p:cNvSpPr/>
          <p:nvPr/>
        </p:nvSpPr>
        <p:spPr>
          <a:xfrm>
            <a:off x="396600" y="4337963"/>
            <a:ext cx="3854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Dla projektów AI/ML, rozważ użycie narzędzi takich jak DVC (Data Version Control) do wersjonowania danych i modeli, oraz MLflow do śledzenia eksperymentów. Integrują się one z Gitem, tworząc kompletny system kontroli wersji dla projektów uczenia maszynowego.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0"/>
          <p:cNvSpPr/>
          <p:nvPr/>
        </p:nvSpPr>
        <p:spPr>
          <a:xfrm>
            <a:off x="562219" y="4088623"/>
            <a:ext cx="20331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 Wskazówka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3" name="Google Shape;6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1"/>
          <p:cNvSpPr/>
          <p:nvPr/>
        </p:nvSpPr>
        <p:spPr>
          <a:xfrm>
            <a:off x="4679150" y="2653050"/>
            <a:ext cx="4179000" cy="857100"/>
          </a:xfrm>
          <a:prstGeom prst="roundRect">
            <a:avLst>
              <a:gd fmla="val 7696" name="adj"/>
            </a:avLst>
          </a:prstGeom>
          <a:solidFill>
            <a:srgbClr val="EBF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1"/>
          <p:cNvSpPr/>
          <p:nvPr/>
        </p:nvSpPr>
        <p:spPr>
          <a:xfrm>
            <a:off x="4679200" y="1496910"/>
            <a:ext cx="4179000" cy="1004100"/>
          </a:xfrm>
          <a:prstGeom prst="roundRect">
            <a:avLst>
              <a:gd fmla="val 7696" name="adj"/>
            </a:avLst>
          </a:prstGeom>
          <a:solidFill>
            <a:srgbClr val="EBF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1"/>
          <p:cNvSpPr/>
          <p:nvPr/>
        </p:nvSpPr>
        <p:spPr>
          <a:xfrm>
            <a:off x="4679150" y="3684650"/>
            <a:ext cx="4131600" cy="1290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1"/>
          <p:cNvSpPr/>
          <p:nvPr/>
        </p:nvSpPr>
        <p:spPr>
          <a:xfrm>
            <a:off x="279800" y="3658850"/>
            <a:ext cx="4131600" cy="1316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1"/>
          <p:cNvSpPr/>
          <p:nvPr/>
        </p:nvSpPr>
        <p:spPr>
          <a:xfrm>
            <a:off x="279800" y="2653021"/>
            <a:ext cx="4131600" cy="857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1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 </a:t>
            </a:r>
            <a:r>
              <a:rPr b="1" lang="en-US" sz="2363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</a:t>
            </a: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Sztuczn</a:t>
            </a:r>
            <a:r>
              <a:rPr b="1" lang="en-US" sz="2363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</a:t>
            </a: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Inteligencj</a:t>
            </a:r>
            <a:r>
              <a:rPr b="1" lang="en-US" sz="2363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11"/>
          <p:cNvSpPr/>
          <p:nvPr/>
        </p:nvSpPr>
        <p:spPr>
          <a:xfrm>
            <a:off x="279800" y="1500200"/>
            <a:ext cx="4131600" cy="1004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1"/>
          <p:cNvSpPr/>
          <p:nvPr/>
        </p:nvSpPr>
        <p:spPr>
          <a:xfrm>
            <a:off x="285750" y="1018830"/>
            <a:ext cx="4179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Wyzwania w Projektach AI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52" name="Google Shape;65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906" y="1626976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1"/>
          <p:cNvSpPr/>
          <p:nvPr/>
        </p:nvSpPr>
        <p:spPr>
          <a:xfrm>
            <a:off x="714375" y="1607344"/>
            <a:ext cx="3643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Duże Pliki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1"/>
          <p:cNvSpPr/>
          <p:nvPr/>
        </p:nvSpPr>
        <p:spPr>
          <a:xfrm>
            <a:off x="668650" y="1857375"/>
            <a:ext cx="3643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lang="en-US" sz="837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</a:t>
            </a: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biory danych i wytrenowane modele często przekraczają limity Gita. Rozwiązanie: Git LFS (Large File Storage) do przechowywania dużych plików binarnych.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55" name="Google Shape;65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906" y="2771062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1"/>
          <p:cNvSpPr/>
          <p:nvPr/>
        </p:nvSpPr>
        <p:spPr>
          <a:xfrm>
            <a:off x="714375" y="2741614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Wersjonowanie Modeli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1"/>
          <p:cNvSpPr/>
          <p:nvPr/>
        </p:nvSpPr>
        <p:spPr>
          <a:xfrm>
            <a:off x="656304" y="2944633"/>
            <a:ext cx="3643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Śledzenie różnych iteracji modeli ML wymaga specjalnych narzędzi. Git sam w sobie nie śledzi parametrów eksperymentów ani metryk modeli.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58" name="Google Shape;65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906" y="3801466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1"/>
          <p:cNvSpPr/>
          <p:nvPr/>
        </p:nvSpPr>
        <p:spPr>
          <a:xfrm>
            <a:off x="714375" y="3781834"/>
            <a:ext cx="3643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Śledzenie Eksperymentów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1"/>
          <p:cNvSpPr/>
          <p:nvPr/>
        </p:nvSpPr>
        <p:spPr>
          <a:xfrm>
            <a:off x="646488" y="4031875"/>
            <a:ext cx="3643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Potrzeba łączenia kodu, danych, parametrów i wyników w spójny sposób. Standardowy Git nie oferuje narzędzi do śledzenia eksperymentów ML.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1"/>
          <p:cNvSpPr/>
          <p:nvPr/>
        </p:nvSpPr>
        <p:spPr>
          <a:xfrm>
            <a:off x="4679156" y="1021577"/>
            <a:ext cx="4179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Narzędzia AI Wspomagające Git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62" name="Google Shape;66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6313" y="1758060"/>
            <a:ext cx="428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1"/>
          <p:cNvSpPr/>
          <p:nvPr/>
        </p:nvSpPr>
        <p:spPr>
          <a:xfrm>
            <a:off x="5322094" y="1651037"/>
            <a:ext cx="3429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GitHub Copilot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1"/>
          <p:cNvSpPr/>
          <p:nvPr/>
        </p:nvSpPr>
        <p:spPr>
          <a:xfrm>
            <a:off x="5322094" y="1857375"/>
            <a:ext cx="3429000" cy="480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AI asystent programowania, który sugeruje kod na podstawie kontekstu i komentarzy. Wspiera pracę z repozytoriami Git, pomagając w szybszym tworzeniu kodu.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65" name="Google Shape;665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6313" y="2881024"/>
            <a:ext cx="4286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1"/>
          <p:cNvSpPr/>
          <p:nvPr/>
        </p:nvSpPr>
        <p:spPr>
          <a:xfrm>
            <a:off x="5322094" y="2711301"/>
            <a:ext cx="3429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Generatory Komunikatów Commitów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1"/>
          <p:cNvSpPr/>
          <p:nvPr/>
        </p:nvSpPr>
        <p:spPr>
          <a:xfrm>
            <a:off x="5322094" y="2908902"/>
            <a:ext cx="3429000" cy="480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Narzędzia AI, które automatycznie generują opisowe komunikaty commitów na podstawie wprowadzonych zmian w kodzie (np. OpenCommit, GitKraken AI).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68" name="Google Shape;668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98281" y="4052550"/>
            <a:ext cx="85725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1"/>
          <p:cNvSpPr/>
          <p:nvPr/>
        </p:nvSpPr>
        <p:spPr>
          <a:xfrm>
            <a:off x="5798406" y="3756084"/>
            <a:ext cx="28932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Data Version Control (DVC)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1"/>
          <p:cNvSpPr/>
          <p:nvPr/>
        </p:nvSpPr>
        <p:spPr>
          <a:xfrm>
            <a:off x="5798400" y="4063273"/>
            <a:ext cx="2893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Rozszerzenie dla Gita specjalnie zaprojektowane do projektów ML. Pozwala na wersjonowanie danych, modeli i eksperymentów. Działa na zasadzie "Git dla danych" - śledzi zmiany w dużych plikach bez przechowywania ich w repozytorium Git.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2"/>
          <p:cNvSpPr/>
          <p:nvPr/>
        </p:nvSpPr>
        <p:spPr>
          <a:xfrm>
            <a:off x="285750" y="954850"/>
            <a:ext cx="4197000" cy="1856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7" name="Google Shape;6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816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2"/>
          <p:cNvSpPr/>
          <p:nvPr/>
        </p:nvSpPr>
        <p:spPr>
          <a:xfrm>
            <a:off x="4661350" y="3321850"/>
            <a:ext cx="4197000" cy="17004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2"/>
          <p:cNvSpPr/>
          <p:nvPr/>
        </p:nvSpPr>
        <p:spPr>
          <a:xfrm>
            <a:off x="4661350" y="974482"/>
            <a:ext cx="4197000" cy="2240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2"/>
          <p:cNvSpPr/>
          <p:nvPr/>
        </p:nvSpPr>
        <p:spPr>
          <a:xfrm>
            <a:off x="282800" y="2934375"/>
            <a:ext cx="4125600" cy="20880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2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Najlepsze Praktyki</a:t>
            </a:r>
            <a:r>
              <a:rPr b="1" lang="en-US" sz="2363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w Git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2"/>
          <p:cNvSpPr/>
          <p:nvPr/>
        </p:nvSpPr>
        <p:spPr>
          <a:xfrm>
            <a:off x="279800" y="950000"/>
            <a:ext cx="4131600" cy="18564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83" name="Google Shape;68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4172" y="1135856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2"/>
          <p:cNvSpPr/>
          <p:nvPr/>
        </p:nvSpPr>
        <p:spPr>
          <a:xfrm>
            <a:off x="5025624" y="1093000"/>
            <a:ext cx="183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Strategie gałęzi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85" name="Google Shape;68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4172" y="14769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2"/>
          <p:cNvSpPr/>
          <p:nvPr/>
        </p:nvSpPr>
        <p:spPr>
          <a:xfrm>
            <a:off x="5018484" y="1464469"/>
            <a:ext cx="1871439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gałęzi dla nowych funkcji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87" name="Google Shape;68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625" y="1135856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2"/>
          <p:cNvSpPr/>
          <p:nvPr/>
        </p:nvSpPr>
        <p:spPr>
          <a:xfrm>
            <a:off x="714375" y="1093000"/>
            <a:ext cx="3103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Dobre praktyki commitowania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89" name="Google Shape;68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625" y="14769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2"/>
          <p:cNvSpPr/>
          <p:nvPr/>
        </p:nvSpPr>
        <p:spPr>
          <a:xfrm>
            <a:off x="642938" y="1464469"/>
            <a:ext cx="951458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Commituj często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2"/>
          <p:cNvSpPr/>
          <p:nvPr/>
        </p:nvSpPr>
        <p:spPr>
          <a:xfrm>
            <a:off x="1594396" y="1464469"/>
            <a:ext cx="271761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małe, logiczne zmiany zamiast dużych, złożonych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2"/>
          <p:cNvSpPr/>
          <p:nvPr/>
        </p:nvSpPr>
        <p:spPr>
          <a:xfrm>
            <a:off x="642938" y="1635919"/>
            <a:ext cx="56522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commitów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93" name="Google Shape;69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625" y="190558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2"/>
          <p:cNvSpPr/>
          <p:nvPr/>
        </p:nvSpPr>
        <p:spPr>
          <a:xfrm>
            <a:off x="642938" y="1893094"/>
            <a:ext cx="126028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Pisz jasne wiadomości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2"/>
          <p:cNvSpPr/>
          <p:nvPr/>
        </p:nvSpPr>
        <p:spPr>
          <a:xfrm>
            <a:off x="1903223" y="1893094"/>
            <a:ext cx="212599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używaj formy rozkazującej, np. "Dodaj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2"/>
          <p:cNvSpPr/>
          <p:nvPr/>
        </p:nvSpPr>
        <p:spPr>
          <a:xfrm>
            <a:off x="642938" y="2064544"/>
            <a:ext cx="301089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funkcję logowania" zamiast "Dodana funkcja logowania"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97" name="Google Shape;69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625" y="233420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2"/>
          <p:cNvSpPr/>
          <p:nvPr/>
        </p:nvSpPr>
        <p:spPr>
          <a:xfrm>
            <a:off x="642938" y="2321719"/>
            <a:ext cx="102437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konwencji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2"/>
          <p:cNvSpPr/>
          <p:nvPr/>
        </p:nvSpPr>
        <p:spPr>
          <a:xfrm>
            <a:off x="1667312" y="2321719"/>
            <a:ext cx="251105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np. "feat: dodaj logowanie", "fix: napraw błąd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2"/>
          <p:cNvSpPr/>
          <p:nvPr/>
        </p:nvSpPr>
        <p:spPr>
          <a:xfrm>
            <a:off x="642938" y="2493169"/>
            <a:ext cx="507848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walidacji"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2"/>
          <p:cNvSpPr/>
          <p:nvPr/>
        </p:nvSpPr>
        <p:spPr>
          <a:xfrm>
            <a:off x="6889924" y="1464469"/>
            <a:ext cx="1703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twórz osobną gałąź dla każdej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2"/>
          <p:cNvSpPr/>
          <p:nvPr/>
        </p:nvSpPr>
        <p:spPr>
          <a:xfrm>
            <a:off x="5018484" y="1635919"/>
            <a:ext cx="118929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nowej funkcjonalności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03" name="Google Shape;70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4172" y="190558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"/>
          <p:cNvSpPr/>
          <p:nvPr/>
        </p:nvSpPr>
        <p:spPr>
          <a:xfrm>
            <a:off x="5018484" y="1893094"/>
            <a:ext cx="1693822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Utrzymuj czystą główną gałąź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2"/>
          <p:cNvSpPr/>
          <p:nvPr/>
        </p:nvSpPr>
        <p:spPr>
          <a:xfrm>
            <a:off x="6712307" y="1893094"/>
            <a:ext cx="9624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2"/>
          <p:cNvSpPr/>
          <p:nvPr/>
        </p:nvSpPr>
        <p:spPr>
          <a:xfrm>
            <a:off x="6808552" y="1887736"/>
            <a:ext cx="325766" cy="178594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2"/>
          <p:cNvSpPr/>
          <p:nvPr/>
        </p:nvSpPr>
        <p:spPr>
          <a:xfrm>
            <a:off x="6808552" y="1887736"/>
            <a:ext cx="325766" cy="1785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525" lIns="51050" spcFirstLastPara="1" rIns="51050" wrap="square" tIns="255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b="0" i="0" lang="en-US" sz="732" u="none" cap="none" strike="noStrike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2"/>
          <p:cNvSpPr/>
          <p:nvPr/>
        </p:nvSpPr>
        <p:spPr>
          <a:xfrm>
            <a:off x="7134318" y="1893094"/>
            <a:ext cx="229884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lub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2"/>
          <p:cNvSpPr/>
          <p:nvPr/>
        </p:nvSpPr>
        <p:spPr>
          <a:xfrm>
            <a:off x="7364202" y="1887736"/>
            <a:ext cx="445787" cy="178594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2"/>
          <p:cNvSpPr/>
          <p:nvPr/>
        </p:nvSpPr>
        <p:spPr>
          <a:xfrm>
            <a:off x="7364202" y="1887736"/>
            <a:ext cx="445787" cy="1785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525" lIns="51050" spcFirstLastPara="1" rIns="51050" wrap="square" tIns="255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b="0" i="0" lang="en-US" sz="732" u="none" cap="none" strike="noStrike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2"/>
          <p:cNvSpPr/>
          <p:nvPr/>
        </p:nvSpPr>
        <p:spPr>
          <a:xfrm>
            <a:off x="7809988" y="1893094"/>
            <a:ext cx="901954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powinna zawsze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2"/>
          <p:cNvSpPr/>
          <p:nvPr/>
        </p:nvSpPr>
        <p:spPr>
          <a:xfrm>
            <a:off x="5018484" y="2064544"/>
            <a:ext cx="1143809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zawierać stabilny kod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13" name="Google Shape;71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4172" y="233420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2"/>
          <p:cNvSpPr/>
          <p:nvPr/>
        </p:nvSpPr>
        <p:spPr>
          <a:xfrm>
            <a:off x="5018484" y="2321719"/>
            <a:ext cx="2010659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Regularnie aktualizuj swoje gałęzie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2"/>
          <p:cNvSpPr/>
          <p:nvPr/>
        </p:nvSpPr>
        <p:spPr>
          <a:xfrm>
            <a:off x="7029143" y="2321719"/>
            <a:ext cx="1277894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synchronizuj z główną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2"/>
          <p:cNvSpPr/>
          <p:nvPr/>
        </p:nvSpPr>
        <p:spPr>
          <a:xfrm>
            <a:off x="5018484" y="2493169"/>
            <a:ext cx="166432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gałęzią, aby uniknąć konfliktów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17" name="Google Shape;71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4172" y="276283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2"/>
          <p:cNvSpPr/>
          <p:nvPr/>
        </p:nvSpPr>
        <p:spPr>
          <a:xfrm>
            <a:off x="5018484" y="2750344"/>
            <a:ext cx="156328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Usuwaj nieużywane gałęzie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2"/>
          <p:cNvSpPr/>
          <p:nvPr/>
        </p:nvSpPr>
        <p:spPr>
          <a:xfrm>
            <a:off x="6581766" y="2750344"/>
            <a:ext cx="2131237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po scaleniu zmian, usuń niepotrzebne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2"/>
          <p:cNvSpPr/>
          <p:nvPr/>
        </p:nvSpPr>
        <p:spPr>
          <a:xfrm>
            <a:off x="5018484" y="2921794"/>
            <a:ext cx="1762860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gałęzie dla zachowania porządku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21" name="Google Shape;72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8625" y="3077606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2"/>
          <p:cNvSpPr/>
          <p:nvPr/>
        </p:nvSpPr>
        <p:spPr>
          <a:xfrm>
            <a:off x="714375" y="3030300"/>
            <a:ext cx="2417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Współpraca zespołowa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23" name="Google Shape;723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8625" y="33829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2"/>
          <p:cNvSpPr/>
          <p:nvPr/>
        </p:nvSpPr>
        <p:spPr>
          <a:xfrm>
            <a:off x="642938" y="3363332"/>
            <a:ext cx="1290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pull requestów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2"/>
          <p:cNvSpPr/>
          <p:nvPr/>
        </p:nvSpPr>
        <p:spPr>
          <a:xfrm>
            <a:off x="1933389" y="3363332"/>
            <a:ext cx="2301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umożliwiają code review przed scaleniem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2"/>
          <p:cNvSpPr/>
          <p:nvPr/>
        </p:nvSpPr>
        <p:spPr>
          <a:xfrm>
            <a:off x="642938" y="3558894"/>
            <a:ext cx="324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zmian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27" name="Google Shape;727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8625" y="381158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2"/>
          <p:cNvSpPr/>
          <p:nvPr/>
        </p:nvSpPr>
        <p:spPr>
          <a:xfrm>
            <a:off x="642938" y="3791957"/>
            <a:ext cx="1515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Dokumentuj swoje zmiany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2"/>
          <p:cNvSpPr/>
          <p:nvPr/>
        </p:nvSpPr>
        <p:spPr>
          <a:xfrm>
            <a:off x="2157999" y="3791957"/>
            <a:ext cx="1954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aktualizuj README i dokumentację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2"/>
          <p:cNvSpPr/>
          <p:nvPr/>
        </p:nvSpPr>
        <p:spPr>
          <a:xfrm>
            <a:off x="642938" y="3975457"/>
            <a:ext cx="451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projektu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31" name="Google Shape;731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8625" y="424020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2"/>
          <p:cNvSpPr/>
          <p:nvPr/>
        </p:nvSpPr>
        <p:spPr>
          <a:xfrm>
            <a:off x="642938" y="4220582"/>
            <a:ext cx="1466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Komunikuj się z zespołem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2"/>
          <p:cNvSpPr/>
          <p:nvPr/>
        </p:nvSpPr>
        <p:spPr>
          <a:xfrm>
            <a:off x="2109750" y="4220582"/>
            <a:ext cx="1951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informuj o dużych zmianach, które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2"/>
          <p:cNvSpPr/>
          <p:nvPr/>
        </p:nvSpPr>
        <p:spPr>
          <a:xfrm>
            <a:off x="642938" y="4392032"/>
            <a:ext cx="1654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mogą wpłynąć na pracę innych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35" name="Google Shape;735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8625" y="466883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2"/>
          <p:cNvSpPr/>
          <p:nvPr/>
        </p:nvSpPr>
        <p:spPr>
          <a:xfrm>
            <a:off x="642938" y="4649207"/>
            <a:ext cx="1175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issues/zadań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2"/>
          <p:cNvSpPr/>
          <p:nvPr/>
        </p:nvSpPr>
        <p:spPr>
          <a:xfrm>
            <a:off x="1818056" y="4649207"/>
            <a:ext cx="2110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śledź postęp pracy i przypisuj zadania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38" name="Google Shape;738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04172" y="3444081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2"/>
          <p:cNvSpPr/>
          <p:nvPr/>
        </p:nvSpPr>
        <p:spPr>
          <a:xfrm>
            <a:off x="5036335" y="3411950"/>
            <a:ext cx="2923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Narzędzia i automatyzacja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40" name="Google Shape;74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4885" y="37574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2"/>
          <p:cNvSpPr/>
          <p:nvPr/>
        </p:nvSpPr>
        <p:spPr>
          <a:xfrm>
            <a:off x="5029197" y="3744969"/>
            <a:ext cx="1609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narzędzi graficznych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12"/>
          <p:cNvSpPr/>
          <p:nvPr/>
        </p:nvSpPr>
        <p:spPr>
          <a:xfrm>
            <a:off x="6638549" y="3744969"/>
            <a:ext cx="1725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GitKraken, SourceTree, GitHub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2"/>
          <p:cNvSpPr/>
          <p:nvPr/>
        </p:nvSpPr>
        <p:spPr>
          <a:xfrm>
            <a:off x="5029197" y="3916419"/>
            <a:ext cx="1662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Desktop dla lepszej wizualizacji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44" name="Google Shape;74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4885" y="418608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2"/>
          <p:cNvSpPr/>
          <p:nvPr/>
        </p:nvSpPr>
        <p:spPr>
          <a:xfrm>
            <a:off x="5029197" y="4173594"/>
            <a:ext cx="969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Konfiguruj aliasy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2"/>
          <p:cNvSpPr/>
          <p:nvPr/>
        </p:nvSpPr>
        <p:spPr>
          <a:xfrm>
            <a:off x="5998710" y="4173594"/>
            <a:ext cx="2263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skróty dla często używanych komend Git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47" name="Google Shape;74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4885" y="44432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2"/>
          <p:cNvSpPr/>
          <p:nvPr/>
        </p:nvSpPr>
        <p:spPr>
          <a:xfrm>
            <a:off x="5029197" y="4430769"/>
            <a:ext cx="979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Git hooks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2"/>
          <p:cNvSpPr/>
          <p:nvPr/>
        </p:nvSpPr>
        <p:spPr>
          <a:xfrm>
            <a:off x="6009091" y="4430769"/>
            <a:ext cx="2595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automatyzuj testy, linting i formatowanie kodu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50" name="Google Shape;75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4885" y="470043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2"/>
          <p:cNvSpPr/>
          <p:nvPr/>
        </p:nvSpPr>
        <p:spPr>
          <a:xfrm>
            <a:off x="5029197" y="4687944"/>
            <a:ext cx="908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Integruj z CI/CD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2"/>
          <p:cNvSpPr/>
          <p:nvPr/>
        </p:nvSpPr>
        <p:spPr>
          <a:xfrm>
            <a:off x="5906732" y="4687944"/>
            <a:ext cx="2586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automatyczne testy i wdrożenia po commitach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8" name="Google Shape;758;g38d4f0c0a0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65653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38d4f0c0a01_0_0"/>
          <p:cNvSpPr/>
          <p:nvPr/>
        </p:nvSpPr>
        <p:spPr>
          <a:xfrm>
            <a:off x="4600875" y="872175"/>
            <a:ext cx="4131600" cy="4074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8d4f0c0a01_0_0"/>
          <p:cNvSpPr/>
          <p:nvPr/>
        </p:nvSpPr>
        <p:spPr>
          <a:xfrm>
            <a:off x="289175" y="872175"/>
            <a:ext cx="4131600" cy="4074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38d4f0c0a01_0_0"/>
          <p:cNvSpPr/>
          <p:nvPr/>
        </p:nvSpPr>
        <p:spPr>
          <a:xfrm>
            <a:off x="285750" y="285750"/>
            <a:ext cx="8572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Zadanie Praktyczne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62" name="Google Shape;762;g38d4f0c0a0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675" y="1092991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38d4f0c0a01_0_0"/>
          <p:cNvSpPr/>
          <p:nvPr/>
        </p:nvSpPr>
        <p:spPr>
          <a:xfrm>
            <a:off x="705988" y="1057272"/>
            <a:ext cx="1569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Zadania do wykonania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g38d4f0c0a01_0_0"/>
          <p:cNvSpPr/>
          <p:nvPr/>
        </p:nvSpPr>
        <p:spPr>
          <a:xfrm>
            <a:off x="550325" y="14143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38d4f0c0a01_0_0"/>
          <p:cNvSpPr/>
          <p:nvPr/>
        </p:nvSpPr>
        <p:spPr>
          <a:xfrm>
            <a:off x="548825" y="14144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g38d4f0c0a01_0_0"/>
          <p:cNvSpPr/>
          <p:nvPr/>
        </p:nvSpPr>
        <p:spPr>
          <a:xfrm>
            <a:off x="791713" y="1416245"/>
            <a:ext cx="738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Utwórz katalog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g38d4f0c0a01_0_0"/>
          <p:cNvSpPr/>
          <p:nvPr/>
        </p:nvSpPr>
        <p:spPr>
          <a:xfrm>
            <a:off x="1529919" y="1409102"/>
            <a:ext cx="8517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38d4f0c0a01_0_0"/>
          <p:cNvSpPr/>
          <p:nvPr/>
        </p:nvSpPr>
        <p:spPr>
          <a:xfrm>
            <a:off x="1641048" y="1409100"/>
            <a:ext cx="628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moj-projekt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9" name="Google Shape;769;g38d4f0c0a01_0_0"/>
          <p:cNvSpPr/>
          <p:nvPr/>
        </p:nvSpPr>
        <p:spPr>
          <a:xfrm>
            <a:off x="2381476" y="1416245"/>
            <a:ext cx="1431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i zainicjalizuj repozytorium Git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38d4f0c0a01_0_0"/>
          <p:cNvSpPr/>
          <p:nvPr/>
        </p:nvSpPr>
        <p:spPr>
          <a:xfrm>
            <a:off x="550325" y="17572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38d4f0c0a01_0_0"/>
          <p:cNvSpPr/>
          <p:nvPr/>
        </p:nvSpPr>
        <p:spPr>
          <a:xfrm>
            <a:off x="548825" y="17573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g38d4f0c0a01_0_0"/>
          <p:cNvSpPr/>
          <p:nvPr/>
        </p:nvSpPr>
        <p:spPr>
          <a:xfrm>
            <a:off x="791713" y="1759145"/>
            <a:ext cx="537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Stwórz plik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g38d4f0c0a01_0_0"/>
          <p:cNvSpPr/>
          <p:nvPr/>
        </p:nvSpPr>
        <p:spPr>
          <a:xfrm>
            <a:off x="1328694" y="1752002"/>
            <a:ext cx="5730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38d4f0c0a01_0_0"/>
          <p:cNvSpPr/>
          <p:nvPr/>
        </p:nvSpPr>
        <p:spPr>
          <a:xfrm>
            <a:off x="1359689" y="1753163"/>
            <a:ext cx="636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5" name="Google Shape;775;g38d4f0c0a01_0_0"/>
          <p:cNvSpPr/>
          <p:nvPr/>
        </p:nvSpPr>
        <p:spPr>
          <a:xfrm>
            <a:off x="1838595" y="2419945"/>
            <a:ext cx="77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i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g38d4f0c0a01_0_0"/>
          <p:cNvSpPr/>
          <p:nvPr/>
        </p:nvSpPr>
        <p:spPr>
          <a:xfrm>
            <a:off x="1979473" y="1752002"/>
            <a:ext cx="6288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38d4f0c0a01_0_0"/>
          <p:cNvSpPr/>
          <p:nvPr/>
        </p:nvSpPr>
        <p:spPr>
          <a:xfrm>
            <a:off x="1979475" y="1752000"/>
            <a:ext cx="591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.gitignore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8" name="Google Shape;778;g38d4f0c0a01_0_0"/>
          <p:cNvSpPr/>
          <p:nvPr/>
        </p:nvSpPr>
        <p:spPr>
          <a:xfrm>
            <a:off x="550325" y="21001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38d4f0c0a01_0_0"/>
          <p:cNvSpPr/>
          <p:nvPr/>
        </p:nvSpPr>
        <p:spPr>
          <a:xfrm>
            <a:off x="548825" y="21002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g38d4f0c0a01_0_0"/>
          <p:cNvSpPr/>
          <p:nvPr/>
        </p:nvSpPr>
        <p:spPr>
          <a:xfrm>
            <a:off x="791713" y="2100259"/>
            <a:ext cx="17793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Dodaj pliki i wykonaj pierwszy commit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g38d4f0c0a01_0_0"/>
          <p:cNvSpPr/>
          <p:nvPr/>
        </p:nvSpPr>
        <p:spPr>
          <a:xfrm>
            <a:off x="550325" y="24430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38d4f0c0a01_0_0"/>
          <p:cNvSpPr/>
          <p:nvPr/>
        </p:nvSpPr>
        <p:spPr>
          <a:xfrm>
            <a:off x="548825" y="24431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38d4f0c0a01_0_0"/>
          <p:cNvSpPr/>
          <p:nvPr/>
        </p:nvSpPr>
        <p:spPr>
          <a:xfrm>
            <a:off x="791713" y="2444945"/>
            <a:ext cx="635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Utwórz gałąź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g38d4f0c0a01_0_0"/>
          <p:cNvSpPr/>
          <p:nvPr/>
        </p:nvSpPr>
        <p:spPr>
          <a:xfrm>
            <a:off x="1426892" y="2437802"/>
            <a:ext cx="7959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38d4f0c0a01_0_0"/>
          <p:cNvSpPr/>
          <p:nvPr/>
        </p:nvSpPr>
        <p:spPr>
          <a:xfrm>
            <a:off x="1466579" y="2437802"/>
            <a:ext cx="795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feature-model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6" name="Google Shape;786;g38d4f0c0a01_0_0"/>
          <p:cNvSpPr/>
          <p:nvPr/>
        </p:nvSpPr>
        <p:spPr>
          <a:xfrm>
            <a:off x="2222723" y="2444945"/>
            <a:ext cx="930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i przełącz się na nią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g38d4f0c0a01_0_0"/>
          <p:cNvSpPr/>
          <p:nvPr/>
        </p:nvSpPr>
        <p:spPr>
          <a:xfrm>
            <a:off x="550325" y="27859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38d4f0c0a01_0_0"/>
          <p:cNvSpPr/>
          <p:nvPr/>
        </p:nvSpPr>
        <p:spPr>
          <a:xfrm>
            <a:off x="548825" y="27860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g38d4f0c0a01_0_0"/>
          <p:cNvSpPr/>
          <p:nvPr/>
        </p:nvSpPr>
        <p:spPr>
          <a:xfrm>
            <a:off x="791713" y="2787845"/>
            <a:ext cx="495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Dodaj plik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g38d4f0c0a01_0_0"/>
          <p:cNvSpPr/>
          <p:nvPr/>
        </p:nvSpPr>
        <p:spPr>
          <a:xfrm>
            <a:off x="1287199" y="2780702"/>
            <a:ext cx="5172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38d4f0c0a01_0_0"/>
          <p:cNvSpPr/>
          <p:nvPr/>
        </p:nvSpPr>
        <p:spPr>
          <a:xfrm>
            <a:off x="1318949" y="2780702"/>
            <a:ext cx="517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model.py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2" name="Google Shape;792;g38d4f0c0a01_0_0"/>
          <p:cNvSpPr/>
          <p:nvPr/>
        </p:nvSpPr>
        <p:spPr>
          <a:xfrm>
            <a:off x="1804423" y="2787845"/>
            <a:ext cx="128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 kodem Python, commituj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g38d4f0c0a01_0_0"/>
          <p:cNvSpPr/>
          <p:nvPr/>
        </p:nvSpPr>
        <p:spPr>
          <a:xfrm>
            <a:off x="550325" y="31288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38d4f0c0a01_0_0"/>
          <p:cNvSpPr/>
          <p:nvPr/>
        </p:nvSpPr>
        <p:spPr>
          <a:xfrm>
            <a:off x="548825" y="31289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38d4f0c0a01_0_0"/>
          <p:cNvSpPr/>
          <p:nvPr/>
        </p:nvSpPr>
        <p:spPr>
          <a:xfrm>
            <a:off x="791713" y="3130745"/>
            <a:ext cx="414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Wróć do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g38d4f0c0a01_0_0"/>
          <p:cNvSpPr/>
          <p:nvPr/>
        </p:nvSpPr>
        <p:spPr>
          <a:xfrm>
            <a:off x="1198283" y="3129616"/>
            <a:ext cx="2943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38d4f0c0a01_0_0"/>
          <p:cNvSpPr/>
          <p:nvPr/>
        </p:nvSpPr>
        <p:spPr>
          <a:xfrm>
            <a:off x="1205576" y="3123602"/>
            <a:ext cx="294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8" name="Google Shape;798;g38d4f0c0a01_0_0"/>
          <p:cNvSpPr/>
          <p:nvPr/>
        </p:nvSpPr>
        <p:spPr>
          <a:xfrm>
            <a:off x="1499920" y="3130745"/>
            <a:ext cx="715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i scal zmiany z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38d4f0c0a01_0_0"/>
          <p:cNvSpPr/>
          <p:nvPr/>
        </p:nvSpPr>
        <p:spPr>
          <a:xfrm>
            <a:off x="2215830" y="3123602"/>
            <a:ext cx="7959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38d4f0c0a01_0_0"/>
          <p:cNvSpPr/>
          <p:nvPr/>
        </p:nvSpPr>
        <p:spPr>
          <a:xfrm>
            <a:off x="2263455" y="3123602"/>
            <a:ext cx="795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feature-model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Google Shape;801;g38d4f0c0a01_0_0"/>
          <p:cNvSpPr/>
          <p:nvPr/>
        </p:nvSpPr>
        <p:spPr>
          <a:xfrm>
            <a:off x="550325" y="34717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38d4f0c0a01_0_0"/>
          <p:cNvSpPr/>
          <p:nvPr/>
        </p:nvSpPr>
        <p:spPr>
          <a:xfrm>
            <a:off x="548825" y="34718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g38d4f0c0a01_0_0"/>
          <p:cNvSpPr/>
          <p:nvPr/>
        </p:nvSpPr>
        <p:spPr>
          <a:xfrm>
            <a:off x="791713" y="3473645"/>
            <a:ext cx="1369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Wyświetl historię commitów: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g38d4f0c0a01_0_0"/>
          <p:cNvSpPr/>
          <p:nvPr/>
        </p:nvSpPr>
        <p:spPr>
          <a:xfrm>
            <a:off x="2175029" y="3471909"/>
            <a:ext cx="4614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38d4f0c0a01_0_0"/>
          <p:cNvSpPr/>
          <p:nvPr/>
        </p:nvSpPr>
        <p:spPr>
          <a:xfrm>
            <a:off x="2193137" y="3466502"/>
            <a:ext cx="4614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git log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6" name="Google Shape;806;g38d4f0c0a01_0_0"/>
          <p:cNvSpPr/>
          <p:nvPr/>
        </p:nvSpPr>
        <p:spPr>
          <a:xfrm>
            <a:off x="491675" y="3786175"/>
            <a:ext cx="3786300" cy="4899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38d4f0c0a01_0_0"/>
          <p:cNvSpPr/>
          <p:nvPr/>
        </p:nvSpPr>
        <p:spPr>
          <a:xfrm>
            <a:off x="491675" y="3786184"/>
            <a:ext cx="28500" cy="4899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08" name="Google Shape;808;g38d4f0c0a0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113" y="3886197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g38d4f0c0a01_0_0"/>
          <p:cNvSpPr/>
          <p:nvPr/>
        </p:nvSpPr>
        <p:spPr>
          <a:xfrm>
            <a:off x="748850" y="3857622"/>
            <a:ext cx="1047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 Zadanie bonusowe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g38d4f0c0a01_0_0"/>
          <p:cNvSpPr/>
          <p:nvPr/>
        </p:nvSpPr>
        <p:spPr>
          <a:xfrm>
            <a:off x="563113" y="4064791"/>
            <a:ext cx="37863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Utwórz konto na GitHub i wypchnij projekt na zdalne repozytorium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11" name="Google Shape;811;g38d4f0c0a0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6313" y="1057275"/>
            <a:ext cx="10715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38d4f0c0a01_0_0"/>
          <p:cNvSpPr/>
          <p:nvPr/>
        </p:nvSpPr>
        <p:spPr>
          <a:xfrm>
            <a:off x="4964906" y="1021556"/>
            <a:ext cx="1767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Wskazówki i podpowiedzi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13" name="Google Shape;813;g38d4f0c0a01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6313" y="1321594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8d4f0c0a01_0_0"/>
          <p:cNvSpPr/>
          <p:nvPr/>
        </p:nvSpPr>
        <p:spPr>
          <a:xfrm>
            <a:off x="4972050" y="1323380"/>
            <a:ext cx="357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Używaj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g38d4f0c0a01_0_0"/>
          <p:cNvSpPr/>
          <p:nvPr/>
        </p:nvSpPr>
        <p:spPr>
          <a:xfrm>
            <a:off x="5329712" y="1316236"/>
            <a:ext cx="6288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38d4f0c0a01_0_0"/>
          <p:cNvSpPr/>
          <p:nvPr/>
        </p:nvSpPr>
        <p:spPr>
          <a:xfrm>
            <a:off x="5353525" y="1316225"/>
            <a:ext cx="573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status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7" name="Google Shape;817;g38d4f0c0a01_0_0"/>
          <p:cNvSpPr/>
          <p:nvPr/>
        </p:nvSpPr>
        <p:spPr>
          <a:xfrm>
            <a:off x="5958390" y="1323380"/>
            <a:ext cx="831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po każdym kroku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18" name="Google Shape;818;g38d4f0c0a01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6313" y="1518745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8d4f0c0a01_0_0"/>
          <p:cNvSpPr/>
          <p:nvPr/>
        </p:nvSpPr>
        <p:spPr>
          <a:xfrm>
            <a:off x="4972050" y="1520530"/>
            <a:ext cx="119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g38d4f0c0a01_0_0"/>
          <p:cNvSpPr/>
          <p:nvPr/>
        </p:nvSpPr>
        <p:spPr>
          <a:xfrm>
            <a:off x="5114875" y="1513375"/>
            <a:ext cx="6051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38d4f0c0a01_0_0"/>
          <p:cNvSpPr/>
          <p:nvPr/>
        </p:nvSpPr>
        <p:spPr>
          <a:xfrm>
            <a:off x="5114879" y="1513387"/>
            <a:ext cx="628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.gitignore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2" name="Google Shape;822;g38d4f0c0a01_0_0"/>
          <p:cNvSpPr/>
          <p:nvPr/>
        </p:nvSpPr>
        <p:spPr>
          <a:xfrm>
            <a:off x="5719744" y="1520530"/>
            <a:ext cx="344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dodaj: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g38d4f0c0a01_0_0"/>
          <p:cNvSpPr/>
          <p:nvPr/>
        </p:nvSpPr>
        <p:spPr>
          <a:xfrm>
            <a:off x="6064011" y="1513387"/>
            <a:ext cx="3501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38d4f0c0a01_0_0"/>
          <p:cNvSpPr/>
          <p:nvPr/>
        </p:nvSpPr>
        <p:spPr>
          <a:xfrm>
            <a:off x="6064011" y="1513387"/>
            <a:ext cx="35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*.pyc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5" name="Google Shape;825;g38d4f0c0a01_0_0"/>
          <p:cNvSpPr/>
          <p:nvPr/>
        </p:nvSpPr>
        <p:spPr>
          <a:xfrm>
            <a:off x="6414083" y="1520530"/>
            <a:ext cx="52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g38d4f0c0a01_0_0"/>
          <p:cNvSpPr/>
          <p:nvPr/>
        </p:nvSpPr>
        <p:spPr>
          <a:xfrm>
            <a:off x="6466908" y="1513387"/>
            <a:ext cx="7401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38d4f0c0a01_0_0"/>
          <p:cNvSpPr/>
          <p:nvPr/>
        </p:nvSpPr>
        <p:spPr>
          <a:xfrm>
            <a:off x="6466908" y="1513387"/>
            <a:ext cx="74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__pycache__/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8" name="Google Shape;828;g38d4f0c0a01_0_0"/>
          <p:cNvSpPr/>
          <p:nvPr/>
        </p:nvSpPr>
        <p:spPr>
          <a:xfrm>
            <a:off x="7207011" y="1520530"/>
            <a:ext cx="52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g38d4f0c0a01_0_0"/>
          <p:cNvSpPr/>
          <p:nvPr/>
        </p:nvSpPr>
        <p:spPr>
          <a:xfrm>
            <a:off x="7259836" y="1513387"/>
            <a:ext cx="2943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38d4f0c0a01_0_0"/>
          <p:cNvSpPr/>
          <p:nvPr/>
        </p:nvSpPr>
        <p:spPr>
          <a:xfrm>
            <a:off x="7259836" y="1513387"/>
            <a:ext cx="294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.env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831" name="Google Shape;831;g38d4f0c0a01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6313" y="1715895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38d4f0c0a01_0_0"/>
          <p:cNvSpPr/>
          <p:nvPr/>
        </p:nvSpPr>
        <p:spPr>
          <a:xfrm>
            <a:off x="4972050" y="1717681"/>
            <a:ext cx="88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Utworzenie gałęzi: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g38d4f0c0a01_0_0"/>
          <p:cNvSpPr/>
          <p:nvPr/>
        </p:nvSpPr>
        <p:spPr>
          <a:xfrm>
            <a:off x="5859577" y="1710537"/>
            <a:ext cx="16317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38d4f0c0a01_0_0"/>
          <p:cNvSpPr/>
          <p:nvPr/>
        </p:nvSpPr>
        <p:spPr>
          <a:xfrm>
            <a:off x="5970702" y="1710537"/>
            <a:ext cx="1631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i="0" lang="en-US" sz="680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 checkout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680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-b 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nazwa-galezi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835" name="Google Shape;835;g38d4f0c0a01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86313" y="1913046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g38d4f0c0a01_0_0"/>
          <p:cNvSpPr/>
          <p:nvPr/>
        </p:nvSpPr>
        <p:spPr>
          <a:xfrm>
            <a:off x="4972050" y="1914832"/>
            <a:ext cx="438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Scalenie: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g38d4f0c0a01_0_0"/>
          <p:cNvSpPr/>
          <p:nvPr/>
        </p:nvSpPr>
        <p:spPr>
          <a:xfrm>
            <a:off x="5410107" y="1907688"/>
            <a:ext cx="12972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38d4f0c0a01_0_0"/>
          <p:cNvSpPr/>
          <p:nvPr/>
        </p:nvSpPr>
        <p:spPr>
          <a:xfrm>
            <a:off x="5481544" y="1907688"/>
            <a:ext cx="1297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merge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nazwa-galezi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839" name="Google Shape;839;g38d4f0c0a01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86313" y="2110197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g38d4f0c0a01_0_0"/>
          <p:cNvSpPr/>
          <p:nvPr/>
        </p:nvSpPr>
        <p:spPr>
          <a:xfrm>
            <a:off x="4972050" y="2110197"/>
            <a:ext cx="26049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Pisz jasne wiadomości commitów w formie rozkazującej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41" name="Google Shape;841;g38d4f0c0a01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86313" y="2307348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38d4f0c0a01_0_0"/>
          <p:cNvSpPr/>
          <p:nvPr/>
        </p:nvSpPr>
        <p:spPr>
          <a:xfrm>
            <a:off x="4972050" y="2309133"/>
            <a:ext cx="888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Przykład commita: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g38d4f0c0a01_0_0"/>
          <p:cNvSpPr/>
          <p:nvPr/>
        </p:nvSpPr>
        <p:spPr>
          <a:xfrm>
            <a:off x="5861084" y="2301990"/>
            <a:ext cx="17430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38d4f0c0a01_0_0"/>
          <p:cNvSpPr/>
          <p:nvPr/>
        </p:nvSpPr>
        <p:spPr>
          <a:xfrm>
            <a:off x="5972209" y="2301990"/>
            <a:ext cx="1743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commit -m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"Dodaj model AI"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5" name="Google Shape;845;g38d4f0c0a01_0_0"/>
          <p:cNvSpPr/>
          <p:nvPr/>
        </p:nvSpPr>
        <p:spPr>
          <a:xfrm>
            <a:off x="4786325" y="2533075"/>
            <a:ext cx="3781200" cy="1050000"/>
          </a:xfrm>
          <a:prstGeom prst="rect">
            <a:avLst/>
          </a:prstGeom>
          <a:solidFill>
            <a:srgbClr val="EBF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38d4f0c0a01_0_0"/>
          <p:cNvSpPr/>
          <p:nvPr/>
        </p:nvSpPr>
        <p:spPr>
          <a:xfrm>
            <a:off x="4786313" y="2533073"/>
            <a:ext cx="28500" cy="1050000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7" name="Google Shape;847;g38d4f0c0a01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57750" y="2633086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38d4f0c0a01_0_0"/>
          <p:cNvSpPr/>
          <p:nvPr/>
        </p:nvSpPr>
        <p:spPr>
          <a:xfrm>
            <a:off x="5043488" y="2604511"/>
            <a:ext cx="636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 Cel zadania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g38d4f0c0a01_0_0"/>
          <p:cNvSpPr/>
          <p:nvPr/>
        </p:nvSpPr>
        <p:spPr>
          <a:xfrm>
            <a:off x="4857750" y="2813465"/>
            <a:ext cx="1600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Po ukończeniu będziesz potrafił/a: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g38d4f0c0a01_0_0"/>
          <p:cNvSpPr/>
          <p:nvPr/>
        </p:nvSpPr>
        <p:spPr>
          <a:xfrm>
            <a:off x="4857750" y="2953466"/>
            <a:ext cx="1376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• Inicjalizować repozytoria Git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g38d4f0c0a01_0_0"/>
          <p:cNvSpPr/>
          <p:nvPr/>
        </p:nvSpPr>
        <p:spPr>
          <a:xfrm>
            <a:off x="4857750" y="3093467"/>
            <a:ext cx="1454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• Tworzyć i zarządzać gałęziami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g38d4f0c0a01_0_0"/>
          <p:cNvSpPr/>
          <p:nvPr/>
        </p:nvSpPr>
        <p:spPr>
          <a:xfrm>
            <a:off x="4857750" y="3233468"/>
            <a:ext cx="1772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• Wykonywać commity i scalać zmiany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g38d4f0c0a01_0_0"/>
          <p:cNvSpPr/>
          <p:nvPr/>
        </p:nvSpPr>
        <p:spPr>
          <a:xfrm>
            <a:off x="4857750" y="3373469"/>
            <a:ext cx="1517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• Pracować z GitHub (bonusowo)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g38d4f0c0a01_0_0"/>
          <p:cNvSpPr/>
          <p:nvPr/>
        </p:nvSpPr>
        <p:spPr>
          <a:xfrm>
            <a:off x="4784825" y="3743514"/>
            <a:ext cx="3781200" cy="966000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38d4f0c0a01_0_0"/>
          <p:cNvSpPr/>
          <p:nvPr/>
        </p:nvSpPr>
        <p:spPr>
          <a:xfrm>
            <a:off x="4784825" y="3743500"/>
            <a:ext cx="28200" cy="966000"/>
          </a:xfrm>
          <a:prstGeom prst="rect">
            <a:avLst/>
          </a:prstGeom>
          <a:solidFill>
            <a:srgbClr val="E5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38d4f0c0a01_0_0"/>
          <p:cNvSpPr/>
          <p:nvPr/>
        </p:nvSpPr>
        <p:spPr>
          <a:xfrm>
            <a:off x="4914900" y="4272150"/>
            <a:ext cx="3149700" cy="344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7" name="Google Shape;857;g38d4f0c0a01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4623" y="3859541"/>
            <a:ext cx="120273" cy="121443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g38d4f0c0a01_0_0"/>
          <p:cNvSpPr/>
          <p:nvPr/>
        </p:nvSpPr>
        <p:spPr>
          <a:xfrm>
            <a:off x="5090966" y="3829212"/>
            <a:ext cx="960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53030"/>
              </a:buClr>
              <a:buSzPts val="889"/>
              <a:buFont typeface="Noto Sans"/>
              <a:buNone/>
            </a:pPr>
            <a:r>
              <a:rPr b="1" i="0" lang="en-US" sz="889" u="none" cap="none" strike="noStrike">
                <a:solidFill>
                  <a:srgbClr val="C53030"/>
                </a:solidFill>
                <a:latin typeface="Noto Sans"/>
                <a:ea typeface="Noto Sans"/>
                <a:cs typeface="Noto Sans"/>
                <a:sym typeface="Noto Sans"/>
              </a:rPr>
              <a:t> Pamiętaj! </a:t>
            </a:r>
            <a:endParaRPr b="0" i="0" sz="8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g38d4f0c0a01_0_0"/>
          <p:cNvSpPr txBox="1"/>
          <p:nvPr/>
        </p:nvSpPr>
        <p:spPr>
          <a:xfrm>
            <a:off x="4893475" y="4055150"/>
            <a:ext cx="296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Noto Sans JP"/>
                <a:ea typeface="Noto Sans JP"/>
                <a:cs typeface="Noto Sans JP"/>
                <a:sym typeface="Noto Sans JP"/>
              </a:rPr>
              <a:t>Przed pierwszym użyciem Git wykonaj komendy: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config</a:t>
            </a:r>
            <a:r>
              <a:rPr lang="en-US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00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--global user.name</a:t>
            </a:r>
            <a:r>
              <a:rPr lang="en-US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"Twoje Imie"</a:t>
            </a:r>
            <a:br>
              <a:rPr lang="en-US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800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config</a:t>
            </a:r>
            <a:r>
              <a:rPr lang="en-US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00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--global user.email</a:t>
            </a:r>
            <a:r>
              <a:rPr lang="en-US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"Twoj email"</a:t>
            </a:r>
            <a:endParaRPr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5" name="Google Shape;865;g38d4f0c0a01_0_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693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6" name="Google Shape;866;g38d4f0c0a01_0_4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6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38d4f0c0a01_0_404"/>
          <p:cNvSpPr/>
          <p:nvPr/>
        </p:nvSpPr>
        <p:spPr>
          <a:xfrm>
            <a:off x="4658325" y="875225"/>
            <a:ext cx="4229700" cy="40647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38d4f0c0a01_0_404"/>
          <p:cNvSpPr/>
          <p:nvPr/>
        </p:nvSpPr>
        <p:spPr>
          <a:xfrm>
            <a:off x="214650" y="872175"/>
            <a:ext cx="4304100" cy="40647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38d4f0c0a01_0_404"/>
          <p:cNvSpPr/>
          <p:nvPr/>
        </p:nvSpPr>
        <p:spPr>
          <a:xfrm>
            <a:off x="285750" y="285750"/>
            <a:ext cx="8572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Bibliografia i Źródła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70" name="Google Shape;870;g38d4f0c0a01_0_4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625" y="1100138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g38d4f0c0a01_0_404"/>
          <p:cNvSpPr/>
          <p:nvPr/>
        </p:nvSpPr>
        <p:spPr>
          <a:xfrm>
            <a:off x="650073" y="1057275"/>
            <a:ext cx="24138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Dokumentacja i książki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g38d4f0c0a01_0_404"/>
          <p:cNvSpPr/>
          <p:nvPr/>
        </p:nvSpPr>
        <p:spPr>
          <a:xfrm>
            <a:off x="500063" y="149304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38d4f0c0a01_0_404"/>
          <p:cNvSpPr/>
          <p:nvPr/>
        </p:nvSpPr>
        <p:spPr>
          <a:xfrm>
            <a:off x="500063" y="1493044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g38d4f0c0a01_0_404"/>
          <p:cNvSpPr/>
          <p:nvPr/>
        </p:nvSpPr>
        <p:spPr>
          <a:xfrm>
            <a:off x="757238" y="1500188"/>
            <a:ext cx="333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Pro Git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g38d4f0c0a01_0_404"/>
          <p:cNvSpPr/>
          <p:nvPr/>
        </p:nvSpPr>
        <p:spPr>
          <a:xfrm>
            <a:off x="1090399" y="1500188"/>
            <a:ext cx="2970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Scott Chacon, Ben Straub. Oficjalna książka o Git, dostępna za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38d4f0c0a01_0_404"/>
          <p:cNvSpPr/>
          <p:nvPr/>
        </p:nvSpPr>
        <p:spPr>
          <a:xfrm>
            <a:off x="757238" y="1650206"/>
            <a:ext cx="483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darmo na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38d4f0c0a01_0_404"/>
          <p:cNvSpPr/>
          <p:nvPr/>
        </p:nvSpPr>
        <p:spPr>
          <a:xfrm>
            <a:off x="1240110" y="1650206"/>
            <a:ext cx="862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git-scm.com/book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g38d4f0c0a01_0_404"/>
          <p:cNvSpPr/>
          <p:nvPr/>
        </p:nvSpPr>
        <p:spPr>
          <a:xfrm>
            <a:off x="500063" y="202168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38d4f0c0a01_0_404"/>
          <p:cNvSpPr/>
          <p:nvPr/>
        </p:nvSpPr>
        <p:spPr>
          <a:xfrm>
            <a:off x="500063" y="202168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g38d4f0c0a01_0_404"/>
          <p:cNvSpPr/>
          <p:nvPr/>
        </p:nvSpPr>
        <p:spPr>
          <a:xfrm>
            <a:off x="757238" y="2028825"/>
            <a:ext cx="930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 Documentation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g38d4f0c0a01_0_404"/>
          <p:cNvSpPr/>
          <p:nvPr/>
        </p:nvSpPr>
        <p:spPr>
          <a:xfrm>
            <a:off x="1687571" y="2028825"/>
            <a:ext cx="140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Oficjalna dokumentacja Git.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g38d4f0c0a01_0_404"/>
          <p:cNvSpPr/>
          <p:nvPr/>
        </p:nvSpPr>
        <p:spPr>
          <a:xfrm>
            <a:off x="3094360" y="2028825"/>
            <a:ext cx="794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git-scm.com/doc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38d4f0c0a01_0_404"/>
          <p:cNvSpPr/>
          <p:nvPr/>
        </p:nvSpPr>
        <p:spPr>
          <a:xfrm>
            <a:off x="500063" y="242173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38d4f0c0a01_0_404"/>
          <p:cNvSpPr/>
          <p:nvPr/>
        </p:nvSpPr>
        <p:spPr>
          <a:xfrm>
            <a:off x="500063" y="242173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38d4f0c0a01_0_404"/>
          <p:cNvSpPr/>
          <p:nvPr/>
        </p:nvSpPr>
        <p:spPr>
          <a:xfrm>
            <a:off x="757238" y="2428875"/>
            <a:ext cx="604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GitHub Docs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g38d4f0c0a01_0_404"/>
          <p:cNvSpPr/>
          <p:nvPr/>
        </p:nvSpPr>
        <p:spPr>
          <a:xfrm>
            <a:off x="1361722" y="2428875"/>
            <a:ext cx="1846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Kompleksowa dokumentacja GitHub.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38d4f0c0a01_0_404"/>
          <p:cNvSpPr/>
          <p:nvPr/>
        </p:nvSpPr>
        <p:spPr>
          <a:xfrm>
            <a:off x="3208158" y="2428875"/>
            <a:ext cx="795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docs.github.com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g38d4f0c0a01_0_404"/>
          <p:cNvSpPr/>
          <p:nvPr/>
        </p:nvSpPr>
        <p:spPr>
          <a:xfrm>
            <a:off x="500063" y="282178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38d4f0c0a01_0_404"/>
          <p:cNvSpPr/>
          <p:nvPr/>
        </p:nvSpPr>
        <p:spPr>
          <a:xfrm>
            <a:off x="500063" y="282178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g38d4f0c0a01_0_404"/>
          <p:cNvSpPr/>
          <p:nvPr/>
        </p:nvSpPr>
        <p:spPr>
          <a:xfrm>
            <a:off x="757238" y="2828925"/>
            <a:ext cx="1066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Atlassian Git Tutorials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g38d4f0c0a01_0_404"/>
          <p:cNvSpPr/>
          <p:nvPr/>
        </p:nvSpPr>
        <p:spPr>
          <a:xfrm>
            <a:off x="1823498" y="2828925"/>
            <a:ext cx="1781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Szczegółowe tutoriale i przewodniki.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g38d4f0c0a01_0_404"/>
          <p:cNvSpPr/>
          <p:nvPr/>
        </p:nvSpPr>
        <p:spPr>
          <a:xfrm>
            <a:off x="757238" y="2978944"/>
            <a:ext cx="1264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atlassian.com/git/tutorials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g38d4f0c0a01_0_404"/>
          <p:cNvSpPr/>
          <p:nvPr/>
        </p:nvSpPr>
        <p:spPr>
          <a:xfrm>
            <a:off x="500063" y="3350419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38d4f0c0a01_0_404"/>
          <p:cNvSpPr/>
          <p:nvPr/>
        </p:nvSpPr>
        <p:spPr>
          <a:xfrm>
            <a:off x="500063" y="335041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g38d4f0c0a01_0_404"/>
          <p:cNvSpPr/>
          <p:nvPr/>
        </p:nvSpPr>
        <p:spPr>
          <a:xfrm>
            <a:off x="757238" y="3357563"/>
            <a:ext cx="110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GitLab Documentation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g38d4f0c0a01_0_404"/>
          <p:cNvSpPr/>
          <p:nvPr/>
        </p:nvSpPr>
        <p:spPr>
          <a:xfrm>
            <a:off x="1863989" y="3357563"/>
            <a:ext cx="1494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Dokumentacja GitLab i CI/CD.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38d4f0c0a01_0_404"/>
          <p:cNvSpPr/>
          <p:nvPr/>
        </p:nvSpPr>
        <p:spPr>
          <a:xfrm>
            <a:off x="3358679" y="3357563"/>
            <a:ext cx="753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docs.gitlab.com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98" name="Google Shape;898;g38d4f0c0a01_0_4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4172" y="1100138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g38d4f0c0a01_0_404"/>
          <p:cNvSpPr/>
          <p:nvPr/>
        </p:nvSpPr>
        <p:spPr>
          <a:xfrm>
            <a:off x="5089926" y="1057275"/>
            <a:ext cx="2784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Kursy i zasoby edukacyjne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38d4f0c0a01_0_404"/>
          <p:cNvSpPr/>
          <p:nvPr/>
        </p:nvSpPr>
        <p:spPr>
          <a:xfrm>
            <a:off x="4875609" y="149304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38d4f0c0a01_0_404"/>
          <p:cNvSpPr/>
          <p:nvPr/>
        </p:nvSpPr>
        <p:spPr>
          <a:xfrm>
            <a:off x="4875609" y="1493044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38d4f0c0a01_0_404"/>
          <p:cNvSpPr/>
          <p:nvPr/>
        </p:nvSpPr>
        <p:spPr>
          <a:xfrm>
            <a:off x="5132784" y="1500188"/>
            <a:ext cx="1008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GitHub Learning Lab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38d4f0c0a01_0_404"/>
          <p:cNvSpPr/>
          <p:nvPr/>
        </p:nvSpPr>
        <p:spPr>
          <a:xfrm>
            <a:off x="6141114" y="1500188"/>
            <a:ext cx="161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Interaktywne kursy Git i GitHub.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38d4f0c0a01_0_404"/>
          <p:cNvSpPr/>
          <p:nvPr/>
        </p:nvSpPr>
        <p:spPr>
          <a:xfrm>
            <a:off x="7751220" y="1500188"/>
            <a:ext cx="721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lab.github.com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g38d4f0c0a01_0_404"/>
          <p:cNvSpPr/>
          <p:nvPr/>
        </p:nvSpPr>
        <p:spPr>
          <a:xfrm>
            <a:off x="4875609" y="189309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38d4f0c0a01_0_404"/>
          <p:cNvSpPr/>
          <p:nvPr/>
        </p:nvSpPr>
        <p:spPr>
          <a:xfrm>
            <a:off x="4875609" y="1893094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38d4f0c0a01_0_404"/>
          <p:cNvSpPr/>
          <p:nvPr/>
        </p:nvSpPr>
        <p:spPr>
          <a:xfrm>
            <a:off x="5132784" y="1900238"/>
            <a:ext cx="975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Learn Git Branching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g38d4f0c0a01_0_404"/>
          <p:cNvSpPr/>
          <p:nvPr/>
        </p:nvSpPr>
        <p:spPr>
          <a:xfrm>
            <a:off x="6107906" y="1900238"/>
            <a:ext cx="1766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Wizualna nauka Git przez ćwiczenia.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g38d4f0c0a01_0_404"/>
          <p:cNvSpPr/>
          <p:nvPr/>
        </p:nvSpPr>
        <p:spPr>
          <a:xfrm>
            <a:off x="5132784" y="2050256"/>
            <a:ext cx="1156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learngitbranching.js.org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g38d4f0c0a01_0_404"/>
          <p:cNvSpPr/>
          <p:nvPr/>
        </p:nvSpPr>
        <p:spPr>
          <a:xfrm>
            <a:off x="4875609" y="242173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38d4f0c0a01_0_404"/>
          <p:cNvSpPr/>
          <p:nvPr/>
        </p:nvSpPr>
        <p:spPr>
          <a:xfrm>
            <a:off x="4875609" y="242173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g38d4f0c0a01_0_404"/>
          <p:cNvSpPr/>
          <p:nvPr/>
        </p:nvSpPr>
        <p:spPr>
          <a:xfrm>
            <a:off x="5132784" y="2428875"/>
            <a:ext cx="703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 Immersion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g38d4f0c0a01_0_404"/>
          <p:cNvSpPr/>
          <p:nvPr/>
        </p:nvSpPr>
        <p:spPr>
          <a:xfrm>
            <a:off x="5835886" y="2428875"/>
            <a:ext cx="1888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Praktyczny przewodnik krok po kroku.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g38d4f0c0a01_0_404"/>
          <p:cNvSpPr/>
          <p:nvPr/>
        </p:nvSpPr>
        <p:spPr>
          <a:xfrm>
            <a:off x="7724124" y="2428875"/>
            <a:ext cx="876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gitimmersion.com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g38d4f0c0a01_0_404"/>
          <p:cNvSpPr/>
          <p:nvPr/>
        </p:nvSpPr>
        <p:spPr>
          <a:xfrm>
            <a:off x="4875609" y="282178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38d4f0c0a01_0_404"/>
          <p:cNvSpPr/>
          <p:nvPr/>
        </p:nvSpPr>
        <p:spPr>
          <a:xfrm>
            <a:off x="4875609" y="282178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g38d4f0c0a01_0_404"/>
          <p:cNvSpPr/>
          <p:nvPr/>
        </p:nvSpPr>
        <p:spPr>
          <a:xfrm>
            <a:off x="5132784" y="2828925"/>
            <a:ext cx="98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DVC Documentation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g38d4f0c0a01_0_404"/>
          <p:cNvSpPr/>
          <p:nvPr/>
        </p:nvSpPr>
        <p:spPr>
          <a:xfrm>
            <a:off x="6119431" y="2828925"/>
            <a:ext cx="1944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Data Version Control dla projektów ML.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g38d4f0c0a01_0_404"/>
          <p:cNvSpPr/>
          <p:nvPr/>
        </p:nvSpPr>
        <p:spPr>
          <a:xfrm>
            <a:off x="8063480" y="2828925"/>
            <a:ext cx="565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dvc.org/doc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g38d4f0c0a01_0_404"/>
          <p:cNvSpPr/>
          <p:nvPr/>
        </p:nvSpPr>
        <p:spPr>
          <a:xfrm>
            <a:off x="4875609" y="322183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38d4f0c0a01_0_404"/>
          <p:cNvSpPr/>
          <p:nvPr/>
        </p:nvSpPr>
        <p:spPr>
          <a:xfrm>
            <a:off x="4875609" y="322183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g38d4f0c0a01_0_404"/>
          <p:cNvSpPr/>
          <p:nvPr/>
        </p:nvSpPr>
        <p:spPr>
          <a:xfrm>
            <a:off x="5132784" y="3228975"/>
            <a:ext cx="717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GitHub Copilot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g38d4f0c0a01_0_404"/>
          <p:cNvSpPr/>
          <p:nvPr/>
        </p:nvSpPr>
        <p:spPr>
          <a:xfrm>
            <a:off x="5850089" y="3228975"/>
            <a:ext cx="1486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Asystent AI dla programistów.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g38d4f0c0a01_0_404"/>
          <p:cNvSpPr/>
          <p:nvPr/>
        </p:nvSpPr>
        <p:spPr>
          <a:xfrm>
            <a:off x="5132784" y="3378994"/>
            <a:ext cx="1347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github.com/features/copilot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g38d4f0c0a01_0_404"/>
          <p:cNvSpPr/>
          <p:nvPr/>
        </p:nvSpPr>
        <p:spPr>
          <a:xfrm>
            <a:off x="4875609" y="3750469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38d4f0c0a01_0_404"/>
          <p:cNvSpPr/>
          <p:nvPr/>
        </p:nvSpPr>
        <p:spPr>
          <a:xfrm>
            <a:off x="4875609" y="375046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11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38d4f0c0a01_0_404"/>
          <p:cNvSpPr/>
          <p:nvPr/>
        </p:nvSpPr>
        <p:spPr>
          <a:xfrm>
            <a:off x="5132784" y="3757613"/>
            <a:ext cx="755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 Cheat Sheet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g38d4f0c0a01_0_404"/>
          <p:cNvSpPr/>
          <p:nvPr/>
        </p:nvSpPr>
        <p:spPr>
          <a:xfrm>
            <a:off x="5887985" y="3757613"/>
            <a:ext cx="2049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Ściągawka z najważniejszymi komendami.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g38d4f0c0a01_0_404"/>
          <p:cNvSpPr/>
          <p:nvPr/>
        </p:nvSpPr>
        <p:spPr>
          <a:xfrm>
            <a:off x="5132784" y="3907631"/>
            <a:ext cx="1812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education.github.com/git-cheat-sheet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38d4f0c0a01_0_404"/>
          <p:cNvSpPr/>
          <p:nvPr/>
        </p:nvSpPr>
        <p:spPr>
          <a:xfrm>
            <a:off x="4875609" y="4279106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38d4f0c0a01_0_404"/>
          <p:cNvSpPr/>
          <p:nvPr/>
        </p:nvSpPr>
        <p:spPr>
          <a:xfrm>
            <a:off x="4875609" y="4279106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12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g38d4f0c0a01_0_404"/>
          <p:cNvSpPr/>
          <p:nvPr/>
        </p:nvSpPr>
        <p:spPr>
          <a:xfrm>
            <a:off x="5132784" y="4286250"/>
            <a:ext cx="512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Oh My Git!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g38d4f0c0a01_0_404"/>
          <p:cNvSpPr/>
          <p:nvPr/>
        </p:nvSpPr>
        <p:spPr>
          <a:xfrm>
            <a:off x="5645572" y="4286250"/>
            <a:ext cx="1456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Gra edukacyjna do nauki Git.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g38d4f0c0a01_0_404"/>
          <p:cNvSpPr/>
          <p:nvPr/>
        </p:nvSpPr>
        <p:spPr>
          <a:xfrm>
            <a:off x="7102478" y="4286250"/>
            <a:ext cx="5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ohmygit.org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g38d4f0c0a01_0_404"/>
          <p:cNvSpPr/>
          <p:nvPr/>
        </p:nvSpPr>
        <p:spPr>
          <a:xfrm>
            <a:off x="428625" y="3700471"/>
            <a:ext cx="3911100" cy="1062000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38d4f0c0a01_0_404"/>
          <p:cNvSpPr/>
          <p:nvPr/>
        </p:nvSpPr>
        <p:spPr>
          <a:xfrm>
            <a:off x="571500" y="3843338"/>
            <a:ext cx="3625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Przydatne narzędzia</a:t>
            </a:r>
            <a:endParaRPr b="0" i="0" sz="104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g38d4f0c0a01_0_404"/>
          <p:cNvSpPr/>
          <p:nvPr/>
        </p:nvSpPr>
        <p:spPr>
          <a:xfrm>
            <a:off x="571500" y="4143375"/>
            <a:ext cx="1776900" cy="453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38d4f0c0a01_0_404"/>
          <p:cNvSpPr/>
          <p:nvPr/>
        </p:nvSpPr>
        <p:spPr>
          <a:xfrm>
            <a:off x="642938" y="4214813"/>
            <a:ext cx="16341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GitHub Desktop</a:t>
            </a:r>
            <a:endParaRPr b="0" i="0" sz="7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g38d4f0c0a01_0_404"/>
          <p:cNvSpPr/>
          <p:nvPr/>
        </p:nvSpPr>
        <p:spPr>
          <a:xfrm>
            <a:off x="642938" y="4396978"/>
            <a:ext cx="16341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desktop.github.com</a:t>
            </a:r>
            <a:endParaRPr b="0" i="0" sz="62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g38d4f0c0a01_0_404"/>
          <p:cNvSpPr/>
          <p:nvPr/>
        </p:nvSpPr>
        <p:spPr>
          <a:xfrm>
            <a:off x="2419945" y="4143375"/>
            <a:ext cx="1776900" cy="453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38d4f0c0a01_0_404"/>
          <p:cNvSpPr/>
          <p:nvPr/>
        </p:nvSpPr>
        <p:spPr>
          <a:xfrm>
            <a:off x="2491383" y="4214813"/>
            <a:ext cx="16341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GitKraken</a:t>
            </a:r>
            <a:endParaRPr b="0" i="0" sz="7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g38d4f0c0a01_0_404"/>
          <p:cNvSpPr/>
          <p:nvPr/>
        </p:nvSpPr>
        <p:spPr>
          <a:xfrm>
            <a:off x="2491383" y="4396978"/>
            <a:ext cx="16341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gitkraken.com</a:t>
            </a:r>
            <a:endParaRPr b="0" i="0" sz="62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g38d4f0c0a01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0575" y="-16475"/>
            <a:ext cx="9404576" cy="5290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38d4f0c0a01_0_211"/>
          <p:cNvSpPr/>
          <p:nvPr/>
        </p:nvSpPr>
        <p:spPr>
          <a:xfrm>
            <a:off x="285750" y="285750"/>
            <a:ext cx="8572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Plan Prezentacji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g38d4f0c0a01_0_211"/>
          <p:cNvSpPr/>
          <p:nvPr/>
        </p:nvSpPr>
        <p:spPr>
          <a:xfrm>
            <a:off x="285750" y="878681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g38d4f0c0a01_0_211"/>
          <p:cNvSpPr/>
          <p:nvPr/>
        </p:nvSpPr>
        <p:spPr>
          <a:xfrm>
            <a:off x="392906" y="989047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g38d4f0c0a01_0_211"/>
          <p:cNvSpPr/>
          <p:nvPr/>
        </p:nvSpPr>
        <p:spPr>
          <a:xfrm>
            <a:off x="392900" y="985571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g38d4f0c0a01_0_211"/>
          <p:cNvSpPr/>
          <p:nvPr/>
        </p:nvSpPr>
        <p:spPr>
          <a:xfrm>
            <a:off x="392906" y="9890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g38d4f0c0a01_0_211"/>
          <p:cNvSpPr/>
          <p:nvPr/>
        </p:nvSpPr>
        <p:spPr>
          <a:xfrm>
            <a:off x="707231" y="950119"/>
            <a:ext cx="3486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Wprowadzenie do Git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38d4f0c0a01_0_211"/>
          <p:cNvSpPr/>
          <p:nvPr/>
        </p:nvSpPr>
        <p:spPr>
          <a:xfrm>
            <a:off x="707231" y="1135856"/>
            <a:ext cx="3486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Czym jest Git i dlaczego jest ważny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3" name="Google Shape;33;g38d4f0c0a01_0_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0531" y="1031909"/>
            <a:ext cx="12501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38d4f0c0a01_0_211"/>
          <p:cNvSpPr/>
          <p:nvPr/>
        </p:nvSpPr>
        <p:spPr>
          <a:xfrm>
            <a:off x="285750" y="1385162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38d4f0c0a01_0_211"/>
          <p:cNvSpPr/>
          <p:nvPr/>
        </p:nvSpPr>
        <p:spPr>
          <a:xfrm>
            <a:off x="392906" y="1495527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g38d4f0c0a01_0_211"/>
          <p:cNvSpPr/>
          <p:nvPr/>
        </p:nvSpPr>
        <p:spPr>
          <a:xfrm>
            <a:off x="392900" y="1495521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38d4f0c0a01_0_211"/>
          <p:cNvSpPr/>
          <p:nvPr/>
        </p:nvSpPr>
        <p:spPr>
          <a:xfrm>
            <a:off x="392906" y="149552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g38d4f0c0a01_0_211"/>
          <p:cNvSpPr/>
          <p:nvPr/>
        </p:nvSpPr>
        <p:spPr>
          <a:xfrm>
            <a:off x="707231" y="1456599"/>
            <a:ext cx="3486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Podstawowe pojęcia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g38d4f0c0a01_0_211"/>
          <p:cNvSpPr/>
          <p:nvPr/>
        </p:nvSpPr>
        <p:spPr>
          <a:xfrm>
            <a:off x="707231" y="1642337"/>
            <a:ext cx="3486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Repozytorium, commit, staging area, gałęzie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0" name="Google Shape;40;g38d4f0c0a01_0_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0531" y="1538390"/>
            <a:ext cx="12501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g38d4f0c0a01_0_211"/>
          <p:cNvSpPr/>
          <p:nvPr/>
        </p:nvSpPr>
        <p:spPr>
          <a:xfrm>
            <a:off x="285750" y="1891643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38d4f0c0a01_0_211"/>
          <p:cNvSpPr/>
          <p:nvPr/>
        </p:nvSpPr>
        <p:spPr>
          <a:xfrm>
            <a:off x="392906" y="2002008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38d4f0c0a01_0_211"/>
          <p:cNvSpPr/>
          <p:nvPr/>
        </p:nvSpPr>
        <p:spPr>
          <a:xfrm>
            <a:off x="392900" y="2002009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38d4f0c0a01_0_211"/>
          <p:cNvSpPr/>
          <p:nvPr/>
        </p:nvSpPr>
        <p:spPr>
          <a:xfrm>
            <a:off x="392906" y="2002008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38d4f0c0a01_0_211"/>
          <p:cNvSpPr/>
          <p:nvPr/>
        </p:nvSpPr>
        <p:spPr>
          <a:xfrm>
            <a:off x="707231" y="1963080"/>
            <a:ext cx="3468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Podstawowy workflow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g38d4f0c0a01_0_211"/>
          <p:cNvSpPr/>
          <p:nvPr/>
        </p:nvSpPr>
        <p:spPr>
          <a:xfrm>
            <a:off x="707231" y="2148818"/>
            <a:ext cx="3468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Cykl pracy: add, commit, push, pull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7" name="Google Shape;47;g38d4f0c0a01_0_2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2672" y="2044871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8d4f0c0a01_0_211"/>
          <p:cNvSpPr/>
          <p:nvPr/>
        </p:nvSpPr>
        <p:spPr>
          <a:xfrm>
            <a:off x="285750" y="2398123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38d4f0c0a01_0_211"/>
          <p:cNvSpPr/>
          <p:nvPr/>
        </p:nvSpPr>
        <p:spPr>
          <a:xfrm>
            <a:off x="392906" y="2508489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38d4f0c0a01_0_211"/>
          <p:cNvSpPr/>
          <p:nvPr/>
        </p:nvSpPr>
        <p:spPr>
          <a:xfrm>
            <a:off x="392900" y="2508484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38d4f0c0a01_0_211"/>
          <p:cNvSpPr/>
          <p:nvPr/>
        </p:nvSpPr>
        <p:spPr>
          <a:xfrm>
            <a:off x="392906" y="2508489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g38d4f0c0a01_0_211"/>
          <p:cNvSpPr/>
          <p:nvPr/>
        </p:nvSpPr>
        <p:spPr>
          <a:xfrm>
            <a:off x="707231" y="2469561"/>
            <a:ext cx="3450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Mini Demo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g38d4f0c0a01_0_211"/>
          <p:cNvSpPr/>
          <p:nvPr/>
        </p:nvSpPr>
        <p:spPr>
          <a:xfrm>
            <a:off x="707231" y="2655298"/>
            <a:ext cx="3450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Praktyczny przykład operacji Git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4" name="Google Shape;54;g38d4f0c0a01_0_2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4813" y="2551351"/>
            <a:ext cx="16073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38d4f0c0a01_0_211"/>
          <p:cNvSpPr/>
          <p:nvPr/>
        </p:nvSpPr>
        <p:spPr>
          <a:xfrm>
            <a:off x="285750" y="2904604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8d4f0c0a01_0_211"/>
          <p:cNvSpPr/>
          <p:nvPr/>
        </p:nvSpPr>
        <p:spPr>
          <a:xfrm>
            <a:off x="392906" y="3014969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38d4f0c0a01_0_211"/>
          <p:cNvSpPr/>
          <p:nvPr/>
        </p:nvSpPr>
        <p:spPr>
          <a:xfrm>
            <a:off x="392900" y="3014959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8d4f0c0a01_0_211"/>
          <p:cNvSpPr/>
          <p:nvPr/>
        </p:nvSpPr>
        <p:spPr>
          <a:xfrm>
            <a:off x="392906" y="3014969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g38d4f0c0a01_0_211"/>
          <p:cNvSpPr/>
          <p:nvPr/>
        </p:nvSpPr>
        <p:spPr>
          <a:xfrm>
            <a:off x="707231" y="2976042"/>
            <a:ext cx="34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Praca zespołowa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g38d4f0c0a01_0_211"/>
          <p:cNvSpPr/>
          <p:nvPr/>
        </p:nvSpPr>
        <p:spPr>
          <a:xfrm>
            <a:off x="707231" y="3161779"/>
            <a:ext cx="34326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Repozytoria zdalne, współpraca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" name="Google Shape;61;g38d4f0c0a01_0_2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6953" y="3057832"/>
            <a:ext cx="17859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8d4f0c0a01_0_211"/>
          <p:cNvSpPr/>
          <p:nvPr/>
        </p:nvSpPr>
        <p:spPr>
          <a:xfrm>
            <a:off x="285750" y="3411085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8d4f0c0a01_0_211"/>
          <p:cNvSpPr/>
          <p:nvPr/>
        </p:nvSpPr>
        <p:spPr>
          <a:xfrm>
            <a:off x="392906" y="3521450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38d4f0c0a01_0_211"/>
          <p:cNvSpPr/>
          <p:nvPr/>
        </p:nvSpPr>
        <p:spPr>
          <a:xfrm>
            <a:off x="392900" y="3521446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38d4f0c0a01_0_211"/>
          <p:cNvSpPr/>
          <p:nvPr/>
        </p:nvSpPr>
        <p:spPr>
          <a:xfrm>
            <a:off x="392906" y="3521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38d4f0c0a01_0_211"/>
          <p:cNvSpPr/>
          <p:nvPr/>
        </p:nvSpPr>
        <p:spPr>
          <a:xfrm>
            <a:off x="707231" y="3482522"/>
            <a:ext cx="3471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GitHub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38d4f0c0a01_0_211"/>
          <p:cNvSpPr/>
          <p:nvPr/>
        </p:nvSpPr>
        <p:spPr>
          <a:xfrm>
            <a:off x="707231" y="3668260"/>
            <a:ext cx="34719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Platforma hostingowa i funkcje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8" name="Google Shape;68;g38d4f0c0a01_0_2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36244" y="3564313"/>
            <a:ext cx="139303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38d4f0c0a01_0_211"/>
          <p:cNvSpPr/>
          <p:nvPr/>
        </p:nvSpPr>
        <p:spPr>
          <a:xfrm>
            <a:off x="285750" y="3917566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8d4f0c0a01_0_211"/>
          <p:cNvSpPr/>
          <p:nvPr/>
        </p:nvSpPr>
        <p:spPr>
          <a:xfrm>
            <a:off x="392906" y="4027931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38d4f0c0a01_0_211"/>
          <p:cNvSpPr/>
          <p:nvPr/>
        </p:nvSpPr>
        <p:spPr>
          <a:xfrm>
            <a:off x="392900" y="4027921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38d4f0c0a01_0_211"/>
          <p:cNvSpPr/>
          <p:nvPr/>
        </p:nvSpPr>
        <p:spPr>
          <a:xfrm>
            <a:off x="392906" y="4027931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38d4f0c0a01_0_211"/>
          <p:cNvSpPr/>
          <p:nvPr/>
        </p:nvSpPr>
        <p:spPr>
          <a:xfrm>
            <a:off x="707231" y="3989003"/>
            <a:ext cx="3468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Rozwiązywanie konfliktów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38d4f0c0a01_0_211"/>
          <p:cNvSpPr/>
          <p:nvPr/>
        </p:nvSpPr>
        <p:spPr>
          <a:xfrm>
            <a:off x="707231" y="4174741"/>
            <a:ext cx="3468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Jak radzić sobie z konfliktami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5" name="Google Shape;75;g38d4f0c0a01_0_2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32672" y="4070793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8d4f0c0a01_0_211"/>
          <p:cNvSpPr/>
          <p:nvPr/>
        </p:nvSpPr>
        <p:spPr>
          <a:xfrm>
            <a:off x="4661297" y="878681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38d4f0c0a01_0_211"/>
          <p:cNvSpPr/>
          <p:nvPr/>
        </p:nvSpPr>
        <p:spPr>
          <a:xfrm>
            <a:off x="4768453" y="989047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38d4f0c0a01_0_211"/>
          <p:cNvSpPr/>
          <p:nvPr/>
        </p:nvSpPr>
        <p:spPr>
          <a:xfrm>
            <a:off x="4768450" y="991234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8d4f0c0a01_0_211"/>
          <p:cNvSpPr/>
          <p:nvPr/>
        </p:nvSpPr>
        <p:spPr>
          <a:xfrm>
            <a:off x="4768453" y="9890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38d4f0c0a01_0_211"/>
          <p:cNvSpPr/>
          <p:nvPr/>
        </p:nvSpPr>
        <p:spPr>
          <a:xfrm>
            <a:off x="5082778" y="950119"/>
            <a:ext cx="3468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Zaawansowane funkcje</a:t>
            </a:r>
            <a:r>
              <a:rPr b="1" lang="en-US" sz="837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, Przydatne Komendy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38d4f0c0a01_0_211"/>
          <p:cNvSpPr/>
          <p:nvPr/>
        </p:nvSpPr>
        <p:spPr>
          <a:xfrm>
            <a:off x="5082778" y="1135856"/>
            <a:ext cx="3468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Rebase, stash, cherry-pick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2" name="Google Shape;82;g38d4f0c0a01_0_2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08219" y="1031909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8d4f0c0a01_0_211"/>
          <p:cNvSpPr/>
          <p:nvPr/>
        </p:nvSpPr>
        <p:spPr>
          <a:xfrm>
            <a:off x="4666572" y="1388844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8d4f0c0a01_0_211"/>
          <p:cNvSpPr/>
          <p:nvPr/>
        </p:nvSpPr>
        <p:spPr>
          <a:xfrm>
            <a:off x="4768450" y="1497359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8d4f0c0a01_0_211"/>
          <p:cNvSpPr/>
          <p:nvPr/>
        </p:nvSpPr>
        <p:spPr>
          <a:xfrm>
            <a:off x="4768453" y="2002008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8d4f0c0a01_0_211"/>
          <p:cNvSpPr/>
          <p:nvPr/>
        </p:nvSpPr>
        <p:spPr>
          <a:xfrm>
            <a:off x="4773728" y="1499209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38d4f0c0a01_0_211"/>
          <p:cNvSpPr/>
          <p:nvPr/>
        </p:nvSpPr>
        <p:spPr>
          <a:xfrm>
            <a:off x="5088053" y="1460281"/>
            <a:ext cx="3468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Bezpieczeństwo w Git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38d4f0c0a01_0_211"/>
          <p:cNvSpPr/>
          <p:nvPr/>
        </p:nvSpPr>
        <p:spPr>
          <a:xfrm>
            <a:off x="5088053" y="1646019"/>
            <a:ext cx="3468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Dobre praktyki i ochrona danych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9" name="Google Shape;89;g38d4f0c0a01_0_2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13494" y="1542072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38d4f0c0a01_0_211"/>
          <p:cNvSpPr/>
          <p:nvPr/>
        </p:nvSpPr>
        <p:spPr>
          <a:xfrm>
            <a:off x="4666572" y="1895324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8d4f0c0a01_0_211"/>
          <p:cNvSpPr/>
          <p:nvPr/>
        </p:nvSpPr>
        <p:spPr>
          <a:xfrm>
            <a:off x="4768450" y="2005721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8d4f0c0a01_0_211"/>
          <p:cNvSpPr/>
          <p:nvPr/>
        </p:nvSpPr>
        <p:spPr>
          <a:xfrm>
            <a:off x="4768453" y="2508489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8d4f0c0a01_0_211"/>
          <p:cNvSpPr/>
          <p:nvPr/>
        </p:nvSpPr>
        <p:spPr>
          <a:xfrm>
            <a:off x="4773728" y="200569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38d4f0c0a01_0_211"/>
          <p:cNvSpPr/>
          <p:nvPr/>
        </p:nvSpPr>
        <p:spPr>
          <a:xfrm>
            <a:off x="5088053" y="1966762"/>
            <a:ext cx="34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 w projektach AI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38d4f0c0a01_0_211"/>
          <p:cNvSpPr/>
          <p:nvPr/>
        </p:nvSpPr>
        <p:spPr>
          <a:xfrm>
            <a:off x="5088053" y="2152499"/>
            <a:ext cx="34326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DVC, GitHub Copilot i narzędzia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6" name="Google Shape;96;g38d4f0c0a01_0_2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77775" y="2048552"/>
            <a:ext cx="17859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8d4f0c0a01_0_211"/>
          <p:cNvSpPr/>
          <p:nvPr/>
        </p:nvSpPr>
        <p:spPr>
          <a:xfrm>
            <a:off x="4666572" y="2401805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8d4f0c0a01_0_211"/>
          <p:cNvSpPr/>
          <p:nvPr/>
        </p:nvSpPr>
        <p:spPr>
          <a:xfrm>
            <a:off x="4773725" y="2515896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8d4f0c0a01_0_211"/>
          <p:cNvSpPr/>
          <p:nvPr/>
        </p:nvSpPr>
        <p:spPr>
          <a:xfrm>
            <a:off x="4768453" y="3014969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8d4f0c0a01_0_211"/>
          <p:cNvSpPr/>
          <p:nvPr/>
        </p:nvSpPr>
        <p:spPr>
          <a:xfrm>
            <a:off x="4773728" y="251217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38d4f0c0a01_0_211"/>
          <p:cNvSpPr/>
          <p:nvPr/>
        </p:nvSpPr>
        <p:spPr>
          <a:xfrm>
            <a:off x="5088053" y="2473243"/>
            <a:ext cx="3450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Najlepsze praktyki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38d4f0c0a01_0_211"/>
          <p:cNvSpPr/>
          <p:nvPr/>
        </p:nvSpPr>
        <p:spPr>
          <a:xfrm>
            <a:off x="5088053" y="2658980"/>
            <a:ext cx="3450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Wskazówki dla efektywnej pracy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3" name="Google Shape;103;g38d4f0c0a01_0_2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595634" y="2555033"/>
            <a:ext cx="16073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8d4f0c0a01_0_211"/>
          <p:cNvSpPr/>
          <p:nvPr/>
        </p:nvSpPr>
        <p:spPr>
          <a:xfrm>
            <a:off x="4666572" y="2908286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8d4f0c0a01_0_211"/>
          <p:cNvSpPr/>
          <p:nvPr/>
        </p:nvSpPr>
        <p:spPr>
          <a:xfrm>
            <a:off x="4773725" y="3018671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8d4f0c0a01_0_211"/>
          <p:cNvSpPr/>
          <p:nvPr/>
        </p:nvSpPr>
        <p:spPr>
          <a:xfrm>
            <a:off x="4773728" y="3018651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38d4f0c0a01_0_211"/>
          <p:cNvSpPr/>
          <p:nvPr/>
        </p:nvSpPr>
        <p:spPr>
          <a:xfrm>
            <a:off x="5088053" y="2979723"/>
            <a:ext cx="3468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Zadanie praktyczne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8d4f0c0a01_0_211"/>
          <p:cNvSpPr/>
          <p:nvPr/>
        </p:nvSpPr>
        <p:spPr>
          <a:xfrm>
            <a:off x="5088053" y="3165461"/>
            <a:ext cx="3468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Sprawdź swoją wiedzę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9" name="Google Shape;109;g38d4f0c0a01_0_2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13494" y="3061514"/>
            <a:ext cx="142875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Wprowadzenie - Czym jest Git?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85750" y="1089936"/>
            <a:ext cx="4179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System Kontroli Wersji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285750" y="1357313"/>
            <a:ext cx="4179094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 to rozproszony system kontroli wersji stworzony przez Linusa Torvaldsa w 2005 roku dla rozwoju jądra Linux. System kontroli wersji to narzędzie, które rejestruje zmiany w plikach w czasie, umożliwiając powrót do konkretnych wersji później.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285800" y="2148888"/>
            <a:ext cx="417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 przeciwieństwie do scentralizowanych systemów kontroli wersji (jak SVN), Git jest rozproszony - każdy programista ma pełną kopię repozytorium na swoim komputerze, co umożliwia pracę offline i zwiększa bezpieczeństwo danych.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285800" y="3170913"/>
            <a:ext cx="4179000" cy="1735800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285750" y="3170913"/>
            <a:ext cx="28500" cy="1735800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469431" y="3252344"/>
            <a:ext cx="3964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Główne zalety Gita: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3" name="Google Shape;12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31" y="3593656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/>
          <p:nvPr/>
        </p:nvSpPr>
        <p:spPr>
          <a:xfrm>
            <a:off x="669456" y="3572225"/>
            <a:ext cx="1135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Szybkość i wydajność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5" name="Google Shape;12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31" y="3836544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669456" y="3815113"/>
            <a:ext cx="1994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Rozproszony charakter (praca offline)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31" y="4079431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/>
          <p:nvPr/>
        </p:nvSpPr>
        <p:spPr>
          <a:xfrm>
            <a:off x="669456" y="4058000"/>
            <a:ext cx="1092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Integralność danych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9" name="Google Shape;12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31" y="4322319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"/>
          <p:cNvSpPr/>
          <p:nvPr/>
        </p:nvSpPr>
        <p:spPr>
          <a:xfrm>
            <a:off x="669456" y="4300888"/>
            <a:ext cx="2324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Wsparcie dla nieliniowego rozwoju (gałęzie)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1" name="Google Shape;13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31" y="4565206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"/>
          <p:cNvSpPr/>
          <p:nvPr/>
        </p:nvSpPr>
        <p:spPr>
          <a:xfrm>
            <a:off x="669456" y="4543775"/>
            <a:ext cx="2290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Kompatybilność z istniejącymi protokołami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925" y="990563"/>
            <a:ext cx="3398125" cy="33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9" name="Google Shape;13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327375" y="3361825"/>
            <a:ext cx="8447700" cy="1629600"/>
          </a:xfrm>
          <a:prstGeom prst="roundRect">
            <a:avLst>
              <a:gd fmla="val 7696" name="adj"/>
            </a:avLst>
          </a:prstGeom>
          <a:solidFill>
            <a:srgbClr val="EBF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4619500" y="2133763"/>
            <a:ext cx="4131600" cy="10716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327363" y="2133763"/>
            <a:ext cx="4131600" cy="10716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>
            <a:off x="4643450" y="905725"/>
            <a:ext cx="4131600" cy="10716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327350" y="905725"/>
            <a:ext cx="4131600" cy="10716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285750" y="285750"/>
            <a:ext cx="8572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Podstawowe Pojęcia Gita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6" name="Google Shape;14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5645" y="1064485"/>
            <a:ext cx="175022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>
            <a:off x="1553462" y="1320033"/>
            <a:ext cx="1679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Repozytorium</a:t>
            </a:r>
            <a:r>
              <a:rPr b="1" lang="en-US" sz="1238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(Repo)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392906" y="1550194"/>
            <a:ext cx="4000500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Miejsce przechowywania historii projektu. Zawiera wszystkie pliki projektu oraz pełną historię zmian.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9" name="Google Shape;14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3333" y="1093795"/>
            <a:ext cx="175022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/>
          <p:nvPr/>
        </p:nvSpPr>
        <p:spPr>
          <a:xfrm>
            <a:off x="6348550" y="1320046"/>
            <a:ext cx="804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Commit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4750594" y="1550194"/>
            <a:ext cx="4000500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Zapis stanu projektu w określonym momencie. Każdy commit ma unikalny identyfikator, autora i wiadomość.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2" name="Google Shape;15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5645" y="2279830"/>
            <a:ext cx="175022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/>
          <p:nvPr/>
        </p:nvSpPr>
        <p:spPr>
          <a:xfrm>
            <a:off x="1678260" y="2552857"/>
            <a:ext cx="142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Gałąź</a:t>
            </a:r>
            <a:r>
              <a:rPr b="1" lang="en-US" sz="1238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(Branch)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392906" y="2791755"/>
            <a:ext cx="4000500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Równoległa linia rozwoju. Pozwala na pracę nad różnymi funkcjami jednocześnie bez wpływania na główną linię.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5" name="Google Shape;15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0831" y="2314784"/>
            <a:ext cx="2000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"/>
          <p:cNvSpPr/>
          <p:nvPr/>
        </p:nvSpPr>
        <p:spPr>
          <a:xfrm>
            <a:off x="5932149" y="2552857"/>
            <a:ext cx="1637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Scalanie (Merge)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4833987" y="2788138"/>
            <a:ext cx="3833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Proces łączenia zmian z różnych gałęzi. Pozwala na integrację pracy wykonanej równolegle.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392906" y="3512198"/>
            <a:ext cx="8358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Trzy Obszary Gita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1584157" y="3954717"/>
            <a:ext cx="357300" cy="3573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1584220" y="3954717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1360504" y="4376198"/>
            <a:ext cx="804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Katalog Roboczy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1284406" y="4526217"/>
            <a:ext cx="95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(Working Directory)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3" name="Google Shape;16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32674" y="4054748"/>
            <a:ext cx="137517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/>
          <p:nvPr/>
        </p:nvSpPr>
        <p:spPr>
          <a:xfrm>
            <a:off x="4529916" y="3954717"/>
            <a:ext cx="357300" cy="3573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4529929" y="3954717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4161691" y="4376198"/>
            <a:ext cx="1093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Obszar Przygotowania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4363865" y="4526217"/>
            <a:ext cx="689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(Staging Area)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8" name="Google Shape;16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6816" y="4233323"/>
            <a:ext cx="137517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"/>
          <p:cNvSpPr/>
          <p:nvPr/>
        </p:nvSpPr>
        <p:spPr>
          <a:xfrm>
            <a:off x="7339159" y="3954717"/>
            <a:ext cx="357300" cy="3573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7339097" y="3954717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7175795" y="4376198"/>
            <a:ext cx="683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Repozytorium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7222732" y="4526217"/>
            <a:ext cx="589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(Repository)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40781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/>
          <p:nvPr/>
        </p:nvSpPr>
        <p:spPr>
          <a:xfrm>
            <a:off x="309450" y="4407575"/>
            <a:ext cx="4131600" cy="587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309450" y="3575200"/>
            <a:ext cx="4131600" cy="6957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309450" y="2958225"/>
            <a:ext cx="4131600" cy="480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309450" y="2126825"/>
            <a:ext cx="4131600" cy="6522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309450" y="1239100"/>
            <a:ext cx="4131600" cy="6957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Podstawowy Przepływ Pracy z Gitem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285750" y="837457"/>
            <a:ext cx="4179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Najważniejsze Komendy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392906" y="1460763"/>
            <a:ext cx="857400" cy="243000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"/>
          <p:cNvSpPr/>
          <p:nvPr/>
        </p:nvSpPr>
        <p:spPr>
          <a:xfrm>
            <a:off x="392906" y="1460701"/>
            <a:ext cx="857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85075" spcFirstLastPara="1" rIns="85075" wrap="square" tIns="42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init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1357313" y="1342913"/>
            <a:ext cx="3000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Inicjalizuje nowe repozytorium Git w bieżącym katalogu, tworząc ukryty folder .git zawierający wszystkie niezbędne pliki.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392906" y="2336006"/>
            <a:ext cx="857250" cy="242888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"/>
          <p:cNvSpPr/>
          <p:nvPr/>
        </p:nvSpPr>
        <p:spPr>
          <a:xfrm>
            <a:off x="392831" y="2314431"/>
            <a:ext cx="857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85075" spcFirstLastPara="1" rIns="85075" wrap="square" tIns="42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add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1357313" y="2178731"/>
            <a:ext cx="3000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Dodaje zmiany do obszaru przygotowania (staging area). Można dodać konkretny plik (git add plik.txt) lub wszystkie zmiany (git add .).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392981" y="3064575"/>
            <a:ext cx="857400" cy="243000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"/>
          <p:cNvSpPr/>
          <p:nvPr/>
        </p:nvSpPr>
        <p:spPr>
          <a:xfrm>
            <a:off x="392906" y="3064525"/>
            <a:ext cx="857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85075" spcFirstLastPara="1" rIns="85075" wrap="square" tIns="42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commit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1357313" y="3014550"/>
            <a:ext cx="300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Zapisuje przygotowane zmiany do repozytorium z opisową wiadomością: git commit -m "Opis zmian".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392906" y="3789694"/>
            <a:ext cx="857400" cy="243000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92906" y="3789632"/>
            <a:ext cx="857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85075" spcFirstLastPara="1" rIns="85075" wrap="square" tIns="42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status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1357313" y="3678919"/>
            <a:ext cx="3000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Pokazuje stan katalogu roboczego - które pliki zostały zmodyfikowane, które są w obszarze przygotowania, a które nie są śledzone.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4"/>
          <p:cNvSpPr/>
          <p:nvPr/>
        </p:nvSpPr>
        <p:spPr>
          <a:xfrm>
            <a:off x="392906" y="4564663"/>
            <a:ext cx="857400" cy="243000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"/>
          <p:cNvSpPr/>
          <p:nvPr/>
        </p:nvSpPr>
        <p:spPr>
          <a:xfrm>
            <a:off x="392906" y="4564663"/>
            <a:ext cx="857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85075" spcFirstLastPara="1" rIns="85075" wrap="square" tIns="42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log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1357313" y="4514738"/>
            <a:ext cx="300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Wyświetla historię commitów w repozytorium, pokazując autorów, daty i wiadomości commitów.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1" name="Google Shape;20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4172" y="1374697"/>
            <a:ext cx="3929063" cy="332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Mini Demo - Podstawowe Operacje Git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285750" y="878681"/>
            <a:ext cx="214313" cy="214313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"/>
          <p:cNvSpPr/>
          <p:nvPr/>
        </p:nvSpPr>
        <p:spPr>
          <a:xfrm>
            <a:off x="285750" y="878681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"/>
          <p:cNvSpPr/>
          <p:nvPr/>
        </p:nvSpPr>
        <p:spPr>
          <a:xfrm>
            <a:off x="571500" y="878681"/>
            <a:ext cx="3946922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Inicjalizacja repozytorium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571500" y="1128713"/>
            <a:ext cx="3946800" cy="702900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5"/>
          <p:cNvSpPr/>
          <p:nvPr/>
        </p:nvSpPr>
        <p:spPr>
          <a:xfrm>
            <a:off x="642938" y="1201936"/>
            <a:ext cx="382665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mkdir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1025599" y="1201925"/>
            <a:ext cx="7848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moj-projekt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642955" y="1341925"/>
            <a:ext cx="2757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cd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840877" y="1341925"/>
            <a:ext cx="7848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moj-projekt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642957" y="1481925"/>
            <a:ext cx="6726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init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642953" y="1621950"/>
            <a:ext cx="3609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Initialized empty Git repository in /home/user/moj-projekt/.git/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571500" y="1867309"/>
            <a:ext cx="3946922" cy="130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Tworzymy katalog i inicjalizujemy repozytorium Git.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4625578" y="878681"/>
            <a:ext cx="214313" cy="214313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5"/>
          <p:cNvSpPr/>
          <p:nvPr/>
        </p:nvSpPr>
        <p:spPr>
          <a:xfrm>
            <a:off x="4625578" y="878681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4911328" y="878681"/>
            <a:ext cx="3946922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Dodawanie pliku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4911328" y="1128713"/>
            <a:ext cx="3946922" cy="842879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"/>
          <p:cNvSpPr/>
          <p:nvPr/>
        </p:nvSpPr>
        <p:spPr>
          <a:xfrm>
            <a:off x="4982766" y="1201936"/>
            <a:ext cx="32135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echo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5304125" y="1201925"/>
            <a:ext cx="17046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"# Mój Projekt" &gt; README.md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4982781" y="1341925"/>
            <a:ext cx="9471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5064053" y="1482075"/>
            <a:ext cx="10098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Untracked files: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5064053" y="1622100"/>
            <a:ext cx="835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 README.md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4982777" y="1761950"/>
            <a:ext cx="558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add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5471927" y="1764457"/>
            <a:ext cx="89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README.md 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4911328" y="2007310"/>
            <a:ext cx="3946922" cy="130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Tworzymy plik README.md i dodajemy go do obszaru przygotowania.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285750" y="2244477"/>
            <a:ext cx="214313" cy="214313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"/>
          <p:cNvSpPr/>
          <p:nvPr/>
        </p:nvSpPr>
        <p:spPr>
          <a:xfrm>
            <a:off x="285750" y="2244477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571500" y="2244477"/>
            <a:ext cx="3946922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Pierwszy commit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571500" y="2494508"/>
            <a:ext cx="3946922" cy="562877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642938" y="2567732"/>
            <a:ext cx="63010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commit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1273052" y="2567725"/>
            <a:ext cx="2577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-m "Pierwszy commit: dodanie pliku README"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642951" y="2707725"/>
            <a:ext cx="3700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[master (root-commit) f7d2a3c] Pierwszy commit: dodanie pliku README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642954" y="2847725"/>
            <a:ext cx="1806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1 file changed, 1 insertion(+)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571500" y="3093104"/>
            <a:ext cx="3946922" cy="130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Zapisujemy zmiany w repozytorium, tworząc pierwszy commit.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4625578" y="2244477"/>
            <a:ext cx="214313" cy="214313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"/>
          <p:cNvSpPr/>
          <p:nvPr/>
        </p:nvSpPr>
        <p:spPr>
          <a:xfrm>
            <a:off x="4625578" y="2244477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4911328" y="2244477"/>
            <a:ext cx="3946922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Modyfikacja i kolejny commit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4911328" y="2494508"/>
            <a:ext cx="3946922" cy="562877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"/>
          <p:cNvSpPr/>
          <p:nvPr/>
        </p:nvSpPr>
        <p:spPr>
          <a:xfrm>
            <a:off x="4982766" y="2567732"/>
            <a:ext cx="32135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echo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5304126" y="2567725"/>
            <a:ext cx="293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"To jest projekt demonstracyjny." &gt;&gt; README.md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4982780" y="2707725"/>
            <a:ext cx="672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add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5416253" y="2707725"/>
            <a:ext cx="1105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README.md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4982766" y="2847733"/>
            <a:ext cx="63010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commit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5612877" y="2847725"/>
            <a:ext cx="177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-m "Dodanie opisu projektu" 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5"/>
          <p:cNvSpPr/>
          <p:nvPr/>
        </p:nvSpPr>
        <p:spPr>
          <a:xfrm>
            <a:off x="4911328" y="3093104"/>
            <a:ext cx="3946922" cy="130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Modyfikujemy plik i commitujemy tę zmianę.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285750" y="3330271"/>
            <a:ext cx="214313" cy="214313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"/>
          <p:cNvSpPr/>
          <p:nvPr/>
        </p:nvSpPr>
        <p:spPr>
          <a:xfrm>
            <a:off x="285750" y="3330271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571500" y="3330271"/>
            <a:ext cx="8286750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Przeglądanie historii commitów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/>
          <p:nvPr/>
        </p:nvSpPr>
        <p:spPr>
          <a:xfrm>
            <a:off x="571500" y="3580300"/>
            <a:ext cx="8286900" cy="1164600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"/>
          <p:cNvSpPr/>
          <p:nvPr/>
        </p:nvSpPr>
        <p:spPr>
          <a:xfrm>
            <a:off x="642963" y="3653525"/>
            <a:ext cx="835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log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5"/>
          <p:cNvSpPr/>
          <p:nvPr/>
        </p:nvSpPr>
        <p:spPr>
          <a:xfrm>
            <a:off x="642938" y="3793527"/>
            <a:ext cx="259904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commit 8a3b5c7d4e2f1a0b9c8d7e6f5a4b3c2d1e0f9a8b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5"/>
          <p:cNvSpPr/>
          <p:nvPr/>
        </p:nvSpPr>
        <p:spPr>
          <a:xfrm>
            <a:off x="3267967" y="3793525"/>
            <a:ext cx="13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(HEAD -&gt; master)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5"/>
          <p:cNvSpPr/>
          <p:nvPr/>
        </p:nvSpPr>
        <p:spPr>
          <a:xfrm>
            <a:off x="642954" y="3933525"/>
            <a:ext cx="3115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Author: Jan Kowalski &lt;jan.kowalski@example.com&gt;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" name="Google Shape;260;p5"/>
          <p:cNvSpPr/>
          <p:nvPr/>
        </p:nvSpPr>
        <p:spPr>
          <a:xfrm>
            <a:off x="642957" y="4073525"/>
            <a:ext cx="1890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 Dodanie opisu projektu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5"/>
          <p:cNvSpPr/>
          <p:nvPr/>
        </p:nvSpPr>
        <p:spPr>
          <a:xfrm>
            <a:off x="642938" y="4353530"/>
            <a:ext cx="257733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commit f7d2a3c4b5e6d7f8a9b0c1d2e3f4a5b6c7d8e9f0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5"/>
          <p:cNvSpPr/>
          <p:nvPr/>
        </p:nvSpPr>
        <p:spPr>
          <a:xfrm>
            <a:off x="642938" y="4493530"/>
            <a:ext cx="2026676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 Pierwszy commit: dodanie pliku README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5"/>
          <p:cNvSpPr/>
          <p:nvPr/>
        </p:nvSpPr>
        <p:spPr>
          <a:xfrm>
            <a:off x="571500" y="4802059"/>
            <a:ext cx="8286900" cy="1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Wyświetlamy historię commitów, pokazującą chronologiczną listę zmian w repozytorium.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9" name="Google Shape;2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Praca Zespołowa z Repozytoriami Zdalnymi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"/>
          <p:cNvSpPr/>
          <p:nvPr/>
        </p:nvSpPr>
        <p:spPr>
          <a:xfrm>
            <a:off x="285750" y="950119"/>
            <a:ext cx="4179094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Podstawowe Komendy do Pracy Zdalnej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85750" y="1357313"/>
            <a:ext cx="817876" cy="335756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6"/>
          <p:cNvSpPr/>
          <p:nvPr/>
        </p:nvSpPr>
        <p:spPr>
          <a:xfrm>
            <a:off x="285750" y="1357313"/>
            <a:ext cx="817876" cy="335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Komenda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1103626" y="1357313"/>
            <a:ext cx="3361218" cy="335756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6"/>
          <p:cNvSpPr/>
          <p:nvPr/>
        </p:nvSpPr>
        <p:spPr>
          <a:xfrm>
            <a:off x="1103626" y="1357313"/>
            <a:ext cx="3361218" cy="335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Opis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285750" y="1693069"/>
            <a:ext cx="817876" cy="31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Arial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clone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1103626" y="1693069"/>
            <a:ext cx="3361218" cy="31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Pobiera kopię zdalnego repozytorium na lokalny komputer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285750" y="2010966"/>
            <a:ext cx="817876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Arial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push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6"/>
          <p:cNvSpPr/>
          <p:nvPr/>
        </p:nvSpPr>
        <p:spPr>
          <a:xfrm>
            <a:off x="1103626" y="2010966"/>
            <a:ext cx="3361218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Wysyła lokalne commity do zdalnego repozytorium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285750" y="2332434"/>
            <a:ext cx="817876" cy="49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Arial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pull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1103626" y="2332434"/>
            <a:ext cx="3361218" cy="49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Pobiera zmiany ze zdalnego repozytorium i scala je z lokalną gałęzią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285750" y="2825353"/>
            <a:ext cx="817876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Arial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fetch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6"/>
          <p:cNvSpPr/>
          <p:nvPr/>
        </p:nvSpPr>
        <p:spPr>
          <a:xfrm>
            <a:off x="1103626" y="2825353"/>
            <a:ext cx="3361218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Pobiera zmiany ze zdalnego repozytorium bez scalania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6"/>
          <p:cNvSpPr/>
          <p:nvPr/>
        </p:nvSpPr>
        <p:spPr>
          <a:xfrm>
            <a:off x="285750" y="3146822"/>
            <a:ext cx="817876" cy="49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Arial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remote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5" name="Google Shape;285;p6"/>
          <p:cNvSpPr/>
          <p:nvPr/>
        </p:nvSpPr>
        <p:spPr>
          <a:xfrm>
            <a:off x="1103626" y="3146822"/>
            <a:ext cx="3361218" cy="49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Zarządza połączeniami ze zdalnymi repozytoriami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6"/>
          <p:cNvSpPr/>
          <p:nvPr/>
        </p:nvSpPr>
        <p:spPr>
          <a:xfrm>
            <a:off x="285750" y="3786188"/>
            <a:ext cx="4179094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Popularne Platformy Hostingowe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7" name="Google Shape;28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2506" y="4229100"/>
            <a:ext cx="22145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6"/>
          <p:cNvSpPr/>
          <p:nvPr/>
        </p:nvSpPr>
        <p:spPr>
          <a:xfrm>
            <a:off x="766474" y="4529138"/>
            <a:ext cx="39354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GitHub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9" name="Google Shape;28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9085" y="42291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"/>
          <p:cNvSpPr/>
          <p:nvPr/>
        </p:nvSpPr>
        <p:spPr>
          <a:xfrm>
            <a:off x="2121471" y="4529138"/>
            <a:ext cx="3638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GitLab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1" name="Google Shape;29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01120" y="42291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/>
          <p:nvPr/>
        </p:nvSpPr>
        <p:spPr>
          <a:xfrm>
            <a:off x="3446748" y="4529138"/>
            <a:ext cx="53734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Bitbucket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3" name="Google Shape;29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4172" y="2079054"/>
            <a:ext cx="3929063" cy="164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21186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7"/>
          <p:cNvSpPr/>
          <p:nvPr/>
        </p:nvSpPr>
        <p:spPr>
          <a:xfrm>
            <a:off x="4554275" y="844825"/>
            <a:ext cx="4393200" cy="4110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7"/>
          <p:cNvSpPr/>
          <p:nvPr/>
        </p:nvSpPr>
        <p:spPr>
          <a:xfrm>
            <a:off x="214450" y="844850"/>
            <a:ext cx="4197000" cy="4110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7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Rozwiązywanie Konfliktów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3" name="Google Shape;30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344" y="1024053"/>
            <a:ext cx="15716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7"/>
          <p:cNvSpPr/>
          <p:nvPr/>
        </p:nvSpPr>
        <p:spPr>
          <a:xfrm>
            <a:off x="621498" y="985850"/>
            <a:ext cx="25977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Czym są konflikty w Gicie? 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392625" y="1374775"/>
            <a:ext cx="3811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Konflikty pojawiają się, gdy Git nie może automatycznie połączyć zmian z różnych gałęzi. Najczęściej występują, gdy dwie osoby zmodyfikowały tę samą linię w pliku lub gdy jeden programista usunął plik, a drugi go zmodyfikował. 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6" name="Google Shape;30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631" y="2246476"/>
            <a:ext cx="176808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7"/>
          <p:cNvSpPr/>
          <p:nvPr/>
        </p:nvSpPr>
        <p:spPr>
          <a:xfrm>
            <a:off x="640874" y="2207175"/>
            <a:ext cx="34269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Proces rozwiązywania konfliktów 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392631" y="2525917"/>
            <a:ext cx="178500" cy="1785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7"/>
          <p:cNvSpPr/>
          <p:nvPr/>
        </p:nvSpPr>
        <p:spPr>
          <a:xfrm>
            <a:off x="392681" y="2525967"/>
            <a:ext cx="178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/>
          <p:nvPr/>
        </p:nvSpPr>
        <p:spPr>
          <a:xfrm>
            <a:off x="642725" y="2525975"/>
            <a:ext cx="33936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Git sygnalizuje konflikt podczas próby scalenia 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392631" y="2761660"/>
            <a:ext cx="178500" cy="1785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7"/>
          <p:cNvSpPr/>
          <p:nvPr/>
        </p:nvSpPr>
        <p:spPr>
          <a:xfrm>
            <a:off x="392681" y="2761710"/>
            <a:ext cx="178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7"/>
          <p:cNvSpPr/>
          <p:nvPr/>
        </p:nvSpPr>
        <p:spPr>
          <a:xfrm>
            <a:off x="642725" y="2761716"/>
            <a:ext cx="38400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Otwórz pliki z konfliktami i znajdź znaczniki konfliktu 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7"/>
          <p:cNvSpPr/>
          <p:nvPr/>
        </p:nvSpPr>
        <p:spPr>
          <a:xfrm>
            <a:off x="392631" y="2997404"/>
            <a:ext cx="178500" cy="1785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"/>
          <p:cNvSpPr/>
          <p:nvPr/>
        </p:nvSpPr>
        <p:spPr>
          <a:xfrm>
            <a:off x="392681" y="2997454"/>
            <a:ext cx="178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"/>
          <p:cNvSpPr/>
          <p:nvPr/>
        </p:nvSpPr>
        <p:spPr>
          <a:xfrm>
            <a:off x="642725" y="2997458"/>
            <a:ext cx="35559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Edytuj pliki, aby zawierały pożądaną wersję kodu 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392631" y="3233148"/>
            <a:ext cx="178500" cy="1785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7"/>
          <p:cNvSpPr/>
          <p:nvPr/>
        </p:nvSpPr>
        <p:spPr>
          <a:xfrm>
            <a:off x="392681" y="3233198"/>
            <a:ext cx="178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"/>
          <p:cNvSpPr/>
          <p:nvPr/>
        </p:nvSpPr>
        <p:spPr>
          <a:xfrm>
            <a:off x="642745" y="3234977"/>
            <a:ext cx="2593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Dodaj zmodyfikowane pliki (git add)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"/>
          <p:cNvSpPr/>
          <p:nvPr/>
        </p:nvSpPr>
        <p:spPr>
          <a:xfrm>
            <a:off x="2626919" y="3056409"/>
            <a:ext cx="3429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392631" y="3468892"/>
            <a:ext cx="178500" cy="1785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>
            <a:off x="392681" y="3468942"/>
            <a:ext cx="178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642740" y="3467850"/>
            <a:ext cx="28134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Zakończ proces scalania </a:t>
            </a:r>
            <a:r>
              <a:rPr lang="en-US" sz="1037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(git commit)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4" name="Google Shape;32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8453" y="1025128"/>
            <a:ext cx="19645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7"/>
          <p:cNvSpPr/>
          <p:nvPr/>
        </p:nvSpPr>
        <p:spPr>
          <a:xfrm>
            <a:off x="5036353" y="985850"/>
            <a:ext cx="2055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Przykład konfliktu 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/>
          <p:nvPr/>
        </p:nvSpPr>
        <p:spPr>
          <a:xfrm>
            <a:off x="4768453" y="1293019"/>
            <a:ext cx="3982641" cy="1402882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7"/>
          <p:cNvSpPr/>
          <p:nvPr/>
        </p:nvSpPr>
        <p:spPr>
          <a:xfrm>
            <a:off x="4839891" y="1366242"/>
            <a:ext cx="69311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&lt;&lt;&lt;&lt;&lt;&lt;&lt; HEAD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4839905" y="1506250"/>
            <a:ext cx="1588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function powitanie() {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4972055" y="1636700"/>
            <a:ext cx="2003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console.log("Witaj świecie!");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4877897" y="1786250"/>
            <a:ext cx="117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E2E8F0"/>
                </a:solidFill>
                <a:latin typeface="Noto Sans"/>
                <a:ea typeface="Noto Sans"/>
                <a:cs typeface="Noto Sans"/>
                <a:sym typeface="Noto Sans"/>
              </a:rPr>
              <a:t> }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4839905" y="1907025"/>
            <a:ext cx="632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=======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4839903" y="2066250"/>
            <a:ext cx="1352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function powitanie() {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4977928" y="2206250"/>
            <a:ext cx="2055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console.log("Cześć wszystkim!");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7"/>
          <p:cNvSpPr/>
          <p:nvPr/>
        </p:nvSpPr>
        <p:spPr>
          <a:xfrm>
            <a:off x="4877903" y="2346250"/>
            <a:ext cx="157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E2E8F0"/>
                </a:solidFill>
                <a:latin typeface="Noto Sans"/>
                <a:ea typeface="Noto Sans"/>
                <a:cs typeface="Noto Sans"/>
                <a:sym typeface="Noto Sans"/>
              </a:rPr>
              <a:t> }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7"/>
          <p:cNvSpPr/>
          <p:nvPr/>
        </p:nvSpPr>
        <p:spPr>
          <a:xfrm>
            <a:off x="4839904" y="2486250"/>
            <a:ext cx="1683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&gt;&gt;&gt;&gt;&gt;&gt;&gt; feature-branch 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7"/>
          <p:cNvSpPr/>
          <p:nvPr/>
        </p:nvSpPr>
        <p:spPr>
          <a:xfrm>
            <a:off x="4768453" y="2767338"/>
            <a:ext cx="3982641" cy="160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Po rozwiązaniu: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4768453" y="2998784"/>
            <a:ext cx="3982641" cy="562877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7"/>
          <p:cNvSpPr/>
          <p:nvPr/>
        </p:nvSpPr>
        <p:spPr>
          <a:xfrm>
            <a:off x="4839903" y="3072000"/>
            <a:ext cx="1296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function powitanie() {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4995803" y="3211988"/>
            <a:ext cx="1924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console.log("Witaj wszystkim!");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4839926" y="3352000"/>
            <a:ext cx="1572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} 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4768453" y="3668818"/>
            <a:ext cx="3982641" cy="1150144"/>
          </a:xfrm>
          <a:prstGeom prst="rect">
            <a:avLst/>
          </a:prstGeom>
          <a:solidFill>
            <a:srgbClr val="EBF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7"/>
          <p:cNvSpPr/>
          <p:nvPr/>
        </p:nvSpPr>
        <p:spPr>
          <a:xfrm>
            <a:off x="4768453" y="3668818"/>
            <a:ext cx="28575" cy="1150144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3" name="Google Shape;34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54178" y="3793834"/>
            <a:ext cx="117872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"/>
          <p:cNvSpPr/>
          <p:nvPr/>
        </p:nvSpPr>
        <p:spPr>
          <a:xfrm>
            <a:off x="5043502" y="3754550"/>
            <a:ext cx="22887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Zapobieganie konfliktom 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45" name="Google Shape;34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54178" y="404743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"/>
          <p:cNvSpPr/>
          <p:nvPr/>
        </p:nvSpPr>
        <p:spPr>
          <a:xfrm>
            <a:off x="5025628" y="4047437"/>
            <a:ext cx="211480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Często pobieraj zmiany z głównej gałęzi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47" name="Google Shape;34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54178" y="427603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7"/>
          <p:cNvSpPr/>
          <p:nvPr/>
        </p:nvSpPr>
        <p:spPr>
          <a:xfrm>
            <a:off x="5025628" y="4276037"/>
            <a:ext cx="268674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Pracuj na małych, izolowanych funkcjonalnościach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49" name="Google Shape;34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54178" y="450463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7"/>
          <p:cNvSpPr/>
          <p:nvPr/>
        </p:nvSpPr>
        <p:spPr>
          <a:xfrm>
            <a:off x="5025628" y="4504637"/>
            <a:ext cx="283143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Komunikuj się z zespołem o modyfikowanych plikach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6" name="Google Shape;3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0780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8"/>
          <p:cNvSpPr/>
          <p:nvPr/>
        </p:nvSpPr>
        <p:spPr>
          <a:xfrm>
            <a:off x="279800" y="2456525"/>
            <a:ext cx="4131600" cy="1544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8"/>
          <p:cNvSpPr/>
          <p:nvPr/>
        </p:nvSpPr>
        <p:spPr>
          <a:xfrm>
            <a:off x="4708800" y="2434225"/>
            <a:ext cx="4131600" cy="1566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8"/>
          <p:cNvSpPr/>
          <p:nvPr/>
        </p:nvSpPr>
        <p:spPr>
          <a:xfrm>
            <a:off x="4661300" y="950050"/>
            <a:ext cx="4131600" cy="12645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8"/>
          <p:cNvSpPr/>
          <p:nvPr/>
        </p:nvSpPr>
        <p:spPr>
          <a:xfrm>
            <a:off x="279800" y="950000"/>
            <a:ext cx="4131600" cy="12645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8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Zaawansowane Funkcje Gita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2" name="Google Shape;36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50" y="1128719"/>
            <a:ext cx="2857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8"/>
          <p:cNvSpPr/>
          <p:nvPr/>
        </p:nvSpPr>
        <p:spPr>
          <a:xfrm>
            <a:off x="821531" y="1092994"/>
            <a:ext cx="3518297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Rebase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"/>
          <p:cNvSpPr/>
          <p:nvPr/>
        </p:nvSpPr>
        <p:spPr>
          <a:xfrm>
            <a:off x="821531" y="1393031"/>
            <a:ext cx="3201767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Alternatywa dla merge, która przepisuje historię commitów.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/>
          <p:nvPr/>
        </p:nvSpPr>
        <p:spPr>
          <a:xfrm>
            <a:off x="821531" y="1564481"/>
            <a:ext cx="313331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Zamiast tworzyć nowy commit scalający, przenosi lub łączy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/>
          <p:nvPr/>
        </p:nvSpPr>
        <p:spPr>
          <a:xfrm>
            <a:off x="821531" y="1735931"/>
            <a:ext cx="194756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sekwencję commitów na nową bazę.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"/>
          <p:cNvSpPr/>
          <p:nvPr/>
        </p:nvSpPr>
        <p:spPr>
          <a:xfrm>
            <a:off x="821531" y="1894880"/>
            <a:ext cx="1134433" cy="192881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8"/>
          <p:cNvSpPr/>
          <p:nvPr/>
        </p:nvSpPr>
        <p:spPr>
          <a:xfrm>
            <a:off x="821531" y="1894880"/>
            <a:ext cx="1134433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git rebase master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369" name="Google Shape;36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9647" y="1110857"/>
            <a:ext cx="2857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8"/>
          <p:cNvSpPr/>
          <p:nvPr/>
        </p:nvSpPr>
        <p:spPr>
          <a:xfrm>
            <a:off x="5197078" y="1092994"/>
            <a:ext cx="3518297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Cherry-pick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8"/>
          <p:cNvSpPr/>
          <p:nvPr/>
        </p:nvSpPr>
        <p:spPr>
          <a:xfrm>
            <a:off x="5197078" y="1362681"/>
            <a:ext cx="3351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Pozwala na wybieranie konkretnych commitów z jednej gałęzi 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8"/>
          <p:cNvSpPr/>
          <p:nvPr/>
        </p:nvSpPr>
        <p:spPr>
          <a:xfrm>
            <a:off x="5197078" y="1534131"/>
            <a:ext cx="3155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aplikowanie ich do innej. Przydatne, gdy potrzebujesz tylko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8"/>
          <p:cNvSpPr/>
          <p:nvPr/>
        </p:nvSpPr>
        <p:spPr>
          <a:xfrm>
            <a:off x="5197078" y="1705581"/>
            <a:ext cx="1032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określonych zmian.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5197078" y="1894880"/>
            <a:ext cx="1854529" cy="192881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8"/>
          <p:cNvSpPr/>
          <p:nvPr/>
        </p:nvSpPr>
        <p:spPr>
          <a:xfrm>
            <a:off x="5197078" y="1894880"/>
            <a:ext cx="1854529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git cherry-pick &lt;commit-hash&gt;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376" name="Google Shape;37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350" y="2618206"/>
            <a:ext cx="2857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8"/>
          <p:cNvSpPr/>
          <p:nvPr/>
        </p:nvSpPr>
        <p:spPr>
          <a:xfrm>
            <a:off x="821481" y="2612319"/>
            <a:ext cx="351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Stash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821531" y="2903032"/>
            <a:ext cx="3372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Tymczasowo zapisuje zmiany, które nie są gotowe do commita.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8"/>
          <p:cNvSpPr/>
          <p:nvPr/>
        </p:nvSpPr>
        <p:spPr>
          <a:xfrm>
            <a:off x="821531" y="3074482"/>
            <a:ext cx="3226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Pozwala na przełączenie kontekstu pracy bez commitowania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8"/>
          <p:cNvSpPr/>
          <p:nvPr/>
        </p:nvSpPr>
        <p:spPr>
          <a:xfrm>
            <a:off x="821531" y="3245932"/>
            <a:ext cx="1322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niedokończonych zmian.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8"/>
          <p:cNvSpPr/>
          <p:nvPr/>
        </p:nvSpPr>
        <p:spPr>
          <a:xfrm>
            <a:off x="821518" y="3489692"/>
            <a:ext cx="1734600" cy="192900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8"/>
          <p:cNvSpPr/>
          <p:nvPr/>
        </p:nvSpPr>
        <p:spPr>
          <a:xfrm>
            <a:off x="821531" y="3499530"/>
            <a:ext cx="1734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git stash save "opis zmian"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383" name="Google Shape;38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9647" y="2557469"/>
            <a:ext cx="2857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8"/>
          <p:cNvSpPr/>
          <p:nvPr/>
        </p:nvSpPr>
        <p:spPr>
          <a:xfrm>
            <a:off x="5197078" y="2536031"/>
            <a:ext cx="3518297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Reset vs Revert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8"/>
          <p:cNvSpPr/>
          <p:nvPr/>
        </p:nvSpPr>
        <p:spPr>
          <a:xfrm>
            <a:off x="5197078" y="2836069"/>
            <a:ext cx="31697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Reset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"/>
          <p:cNvSpPr/>
          <p:nvPr/>
        </p:nvSpPr>
        <p:spPr>
          <a:xfrm>
            <a:off x="5514054" y="2836069"/>
            <a:ext cx="2827669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cofa stan repozytorium do wcześniejszego commita,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8"/>
          <p:cNvSpPr/>
          <p:nvPr/>
        </p:nvSpPr>
        <p:spPr>
          <a:xfrm>
            <a:off x="5197078" y="3007519"/>
            <a:ext cx="96527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usuwając historię.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8"/>
          <p:cNvSpPr/>
          <p:nvPr/>
        </p:nvSpPr>
        <p:spPr>
          <a:xfrm>
            <a:off x="5197078" y="3166467"/>
            <a:ext cx="1494495" cy="192881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8"/>
          <p:cNvSpPr/>
          <p:nvPr/>
        </p:nvSpPr>
        <p:spPr>
          <a:xfrm>
            <a:off x="5197078" y="3166467"/>
            <a:ext cx="1494495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git reset --hard HEAD~1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8"/>
          <p:cNvSpPr/>
          <p:nvPr/>
        </p:nvSpPr>
        <p:spPr>
          <a:xfrm>
            <a:off x="5197078" y="3350419"/>
            <a:ext cx="37479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Revert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8"/>
          <p:cNvSpPr/>
          <p:nvPr/>
        </p:nvSpPr>
        <p:spPr>
          <a:xfrm>
            <a:off x="5571874" y="3350419"/>
            <a:ext cx="3012737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tworzy nowy commit, który cofa zmiany z poprzedniego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8"/>
          <p:cNvSpPr/>
          <p:nvPr/>
        </p:nvSpPr>
        <p:spPr>
          <a:xfrm>
            <a:off x="5197078" y="3521869"/>
            <a:ext cx="503272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commita.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8"/>
          <p:cNvSpPr/>
          <p:nvPr/>
        </p:nvSpPr>
        <p:spPr>
          <a:xfrm>
            <a:off x="5197078" y="3680817"/>
            <a:ext cx="1014413" cy="192881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8"/>
          <p:cNvSpPr/>
          <p:nvPr/>
        </p:nvSpPr>
        <p:spPr>
          <a:xfrm>
            <a:off x="5197078" y="3680817"/>
            <a:ext cx="1014413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git revert HEAD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8"/>
          <p:cNvSpPr/>
          <p:nvPr/>
        </p:nvSpPr>
        <p:spPr>
          <a:xfrm>
            <a:off x="285750" y="4107669"/>
            <a:ext cx="8572500" cy="843000"/>
          </a:xfrm>
          <a:prstGeom prst="rect">
            <a:avLst/>
          </a:prstGeom>
          <a:solidFill>
            <a:srgbClr val="EBF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8"/>
          <p:cNvSpPr/>
          <p:nvPr/>
        </p:nvSpPr>
        <p:spPr>
          <a:xfrm>
            <a:off x="285750" y="4107669"/>
            <a:ext cx="28500" cy="843000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7" name="Google Shape;39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8625" y="4250544"/>
            <a:ext cx="10715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8"/>
          <p:cNvSpPr/>
          <p:nvPr/>
        </p:nvSpPr>
        <p:spPr>
          <a:xfrm>
            <a:off x="607231" y="4214825"/>
            <a:ext cx="1322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 Git Hooks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8"/>
          <p:cNvSpPr/>
          <p:nvPr/>
        </p:nvSpPr>
        <p:spPr>
          <a:xfrm>
            <a:off x="428625" y="4507719"/>
            <a:ext cx="8056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Skrypty uruchamiane automatycznie w odpowiedzi na określone zdarzenia w Gicie. Mogą być używane do automatyzacji zadań, takich jak sprawdzanie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8"/>
          <p:cNvSpPr/>
          <p:nvPr/>
        </p:nvSpPr>
        <p:spPr>
          <a:xfrm>
            <a:off x="428625" y="4679169"/>
            <a:ext cx="6267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jakości kodu przed commitem, uruchamianie testów przed pushem, czy formatowanie kodu. Znajdują się w katalogu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8"/>
          <p:cNvSpPr/>
          <p:nvPr/>
        </p:nvSpPr>
        <p:spPr>
          <a:xfrm>
            <a:off x="6264004" y="4666655"/>
            <a:ext cx="714300" cy="192900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8"/>
          <p:cNvSpPr/>
          <p:nvPr/>
        </p:nvSpPr>
        <p:spPr>
          <a:xfrm>
            <a:off x="6263991" y="4666655"/>
            <a:ext cx="7143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.git/hooks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8"/>
          <p:cNvSpPr/>
          <p:nvPr/>
        </p:nvSpPr>
        <p:spPr>
          <a:xfrm>
            <a:off x="7020841" y="4679157"/>
            <a:ext cx="904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 repozytorium.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2025-10-04T22:34:24Z</dcterms:created>
  <dc:creator>PptxGenJS</dc:creator>
</cp:coreProperties>
</file>